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8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4622" autoAdjust="0"/>
    <p:restoredTop sz="93175" autoAdjust="0"/>
  </p:normalViewPr>
  <p:slideViewPr>
    <p:cSldViewPr snapToGrid="0">
      <p:cViewPr varScale="1">
        <p:scale>
          <a:sx n="100" d="100"/>
          <a:sy n="100" d="100"/>
        </p:scale>
        <p:origin x="264" y="420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presProps" Target="presProps.xml"  /><Relationship Id="rId29" Type="http://schemas.openxmlformats.org/officeDocument/2006/relationships/viewProps" Target="viewProps.xml"  /><Relationship Id="rId3" Type="http://schemas.openxmlformats.org/officeDocument/2006/relationships/slide" Target="slides/slide1.xml"  /><Relationship Id="rId30" Type="http://schemas.openxmlformats.org/officeDocument/2006/relationships/theme" Target="theme/theme1.xml"  /><Relationship Id="rId31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2025-03-03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안녕하십니다</a:t>
            </a:r>
            <a:r>
              <a:rPr lang="en-US" altLang="ko-KR"/>
              <a:t>.</a:t>
            </a:r>
            <a:r>
              <a:rPr lang="ko-KR" altLang="en-US"/>
              <a:t> 발표자 윤희혁 포트폴리오 발표 시작하겠습니다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ko-KR" altLang="en-US"/>
              <a:t>배경은 로튼 토마토나 IMDb와 같은 영화 소개 사이트에 댓글 기능을 추가하여, 사용자와 평론가들이 소통할 수 있는 사이트를 만들게 되었습니다.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메인 페이지에서는 영화 정보와 줄거리를 간단하게 확인하고 영화를 검색하는 페이지입니다</a:t>
            </a:r>
            <a:r>
              <a:rPr lang="en-US" altLang="ko-KR"/>
              <a:t>.</a:t>
            </a:r>
            <a:r>
              <a:rPr lang="ko-KR" altLang="en-US"/>
              <a:t> 저는 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메인 및 영화 소개 페이지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회원가입 및 로그인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DB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설계를 담당하였습니다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.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영화의 예고편과 정보</a:t>
            </a:r>
            <a:r>
              <a:rPr lang="en-US" altLang="ko-KR"/>
              <a:t>,</a:t>
            </a:r>
            <a:r>
              <a:rPr lang="ko-KR" altLang="en-US"/>
              <a:t> 관련 평론 사이트를 확인할 수 있고</a:t>
            </a:r>
            <a:r>
              <a:rPr lang="en-US" altLang="ko-KR"/>
              <a:t>,</a:t>
            </a:r>
            <a:r>
              <a:rPr lang="ko-KR" altLang="en-US"/>
              <a:t> 사용자가 좋아요를 누르거나 댓글을 작성할 수 있는 페이지 입니다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댓글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좋아요 담당하였습니다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.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관리자 페이지에서 사용자를 관리하거나 영화 정보를 추가하고 수정할 수 있는 페이지입니다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회원 관리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영화 정보 수정를 맡았습니다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.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>
              <a:defRPr/>
            </a:pPr>
            <a:r>
              <a:rPr lang="ko-KR" altLang="en-US"/>
              <a:t>사용자 또한 정보 수정 페이지를 통해 아이디 등을 수정할 수 있습니다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ko-KR" altLang="en-US"/>
              <a:t>묻지마 범죄나 폭력 범죄가 여전히 사회적 이슈로 남아 있는 가운데, 범죄 발생률이 높은 지역을 미리 알려 경찰과 시민들이 대비할 수 있도록 하기 위해 프로젝트를 진행하게 되었습니다.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각 지역간 시간</a:t>
            </a:r>
            <a:r>
              <a:rPr lang="en-US" altLang="ko-KR"/>
              <a:t>,</a:t>
            </a:r>
            <a:r>
              <a:rPr lang="ko-KR" altLang="en-US"/>
              <a:t> 장소별 범죄 발생 건수를 범죄 별로 나누어 그래프로 표시하였습니다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경찰청 범죄 데이터 분석 및 수집 가공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그래프 제작을 했습니다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.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경찰청에서 제공한 </a:t>
            </a:r>
            <a:r>
              <a:rPr lang="en-US" altLang="ko-KR"/>
              <a:t>WMS</a:t>
            </a:r>
            <a:r>
              <a:rPr lang="ko-KR" altLang="en-US"/>
              <a:t>을 통해 범죄 밀집도 레이어와 각 지역별 범죄 발생 건수등의 레이어를 추가하여 지도에서 확인할 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WMS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범죄 분포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지역별 범죄 발생 레이어 표시를 구현했습니다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.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출근시간이나 연휴등 차량이 밀집되는 시간이나 차량의 통행이 적은 시간에 불필요하게 신호가 길어지는 불편함과 이로 인한 꼬리물기</a:t>
            </a:r>
            <a:r>
              <a:rPr lang="en-US" altLang="ko-KR"/>
              <a:t>,</a:t>
            </a:r>
            <a:r>
              <a:rPr lang="ko-KR" altLang="en-US"/>
              <a:t> 노란불 급가속 등을 예방하기 위해 주제를 선정하게 되었습니다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YoLo</a:t>
            </a:r>
            <a:r>
              <a:rPr lang="ko-KR" altLang="en-US"/>
              <a:t>를 사용하여 실시간 영상에 객체를 인식하고 신호 변화 로그를 표시하는 화면 입니다</a:t>
            </a:r>
            <a:r>
              <a:rPr lang="en-US" altLang="ko-KR"/>
              <a:t>.</a:t>
            </a:r>
            <a:r>
              <a:rPr lang="ko-KR" altLang="en-US"/>
              <a:t> 저는 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실시간 영상 출력과 객체 인식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객체 학습을 맡았습니다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.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목차는 다음과 같이 진행하겠습니다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차량의 교통량을 각 지역마다 월</a:t>
            </a:r>
            <a:r>
              <a:rPr lang="en-US" altLang="ko-KR"/>
              <a:t>,</a:t>
            </a:r>
            <a:r>
              <a:rPr lang="ko-KR" altLang="en-US"/>
              <a:t> 요일</a:t>
            </a:r>
            <a:r>
              <a:rPr lang="en-US" altLang="ko-KR"/>
              <a:t>,</a:t>
            </a:r>
            <a:r>
              <a:rPr lang="ko-KR" altLang="en-US"/>
              <a:t> 일</a:t>
            </a:r>
            <a:r>
              <a:rPr lang="en-US" altLang="ko-KR"/>
              <a:t>,</a:t>
            </a:r>
            <a:r>
              <a:rPr lang="ko-KR" altLang="en-US"/>
              <a:t> 시간별로 통계하여 나타내는 화면입니다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이상으로 발표를 마치겠습니다</a:t>
            </a:r>
            <a:r>
              <a:rPr lang="en-US" altLang="ko-KR"/>
              <a:t>.</a:t>
            </a:r>
            <a:r>
              <a:rPr lang="ko-KR" altLang="en-US"/>
              <a:t> 감사합니다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AI</a:t>
            </a:r>
            <a:r>
              <a:rPr lang="ko-KR" altLang="en-US"/>
              <a:t> 건물 균열 검사를 소개하겠습니다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먼저 프로젝트 배경입니다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. </a:t>
            </a: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>
                <a:solidFill>
                  <a:srgbClr val="000000"/>
                </a:solidFill>
              </a:rPr>
              <a:t>삼풍백화점과 광주 아파트 붕괴 사고를 교훈 삼아, 건물 붕괴 위험을 대응하기 위해 프로젝트를 진행하게 되었습니다. </a:t>
            </a:r>
            <a:endParaRPr xmlns:mc="http://schemas.openxmlformats.org/markup-compatibility/2006" xmlns:hp="http://schemas.haansoft.com/office/presentation/8.0" lang="ko-KR" altLang="en-US" b="0" i="0" u="none" strike="noStrike" mc:Ignorable="hp" hp:hslEmbossed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>
                <a:solidFill>
                  <a:srgbClr val="000000"/>
                </a:solidFill>
              </a:rPr>
              <a:t>전문가의 조언을 받아 건물 사진을 분석하고 균열을 점검하여 사고를 방지하고자 합니다.</a:t>
            </a:r>
            <a:endParaRPr xmlns:mc="http://schemas.openxmlformats.org/markup-compatibility/2006" xmlns:hp="http://schemas.haansoft.com/office/presentation/8.0" lang="ko-KR" altLang="en-US" b="0" i="0" u="none" strike="noStrike" mc:Ignorable="hp" hp:hslEmbossed="0">
              <a:solidFill>
                <a:srgbClr val="000000"/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다음으로 결과물입니다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.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사용자가 건물 균열 이미지를 업로드하고 이미지를 검사한뒤 원하는 전문가에게 요청하는 과정입니다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.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여기서 저는 메인페이지와 검사 기록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,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마이페이지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,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회원가입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,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로그인을 담당하였습니다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.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함초롬바탕"/>
              <a:ea typeface="함초롬바탕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전문가가 요청받은 이미지에 대해 코멘트를 작성하는 과정입니다</a:t>
            </a:r>
            <a:r>
              <a:rPr lang="en-US" altLang="ko-KR"/>
              <a:t>.</a:t>
            </a:r>
            <a:r>
              <a:rPr lang="ko-KR" altLang="en-US"/>
              <a:t> 저는 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전문가 코멘트 작성 및 관리를 담당하였습니다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.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사용자가 전문가에게 요청한 이미지에 대한 코멘트를 확인하고 평가하는 과정입니다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코드 파일 통합 및 관리를 담당하였습니다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.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/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다음으로 영화 정보 사이트 입니다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14602A5-1A7E-6DD4-BCB7-2B78794F90D2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A1FE9D61-53F2-F84C-4E76-C8EDBEF6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0FEBE-8A97-4855-8104-A03E1EFF1A94}" type="datetimeFigureOut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63CAFA26-B456-B923-4DA6-CF2382D8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CE88207F-7B9F-AE7A-65AC-1BD181C6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15FA9-61DE-4DD2-9BA2-4DC9AF791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644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14602A5-1A7E-6DD4-BCB7-2B78794F90D2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A1FE9D61-53F2-F84C-4E76-C8EDBEF6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0FEBE-8A97-4855-8104-A03E1EFF1A94}" type="datetimeFigureOut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63CAFA26-B456-B923-4DA6-CF2382D8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CE88207F-7B9F-AE7A-65AC-1BD181C6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15FA9-61DE-4DD2-9BA2-4DC9AF791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101327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8D608CD1-91EE-E281-CE92-D7C5A5BE3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EEFA8CB7-992D-CEC9-8D71-AB31FA7C7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7258386-4013-1EE8-771B-058C77374C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0FEBE-8A97-4855-8104-A03E1EFF1A94}" type="datetimeFigureOut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917E9D0-EEB1-C603-7E65-0F11F6B8E3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98B4662-5E86-3989-A8CE-41AE1996C8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15FA9-61DE-4DD2-9BA2-4DC9AF791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890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20.png"  /><Relationship Id="rId7" Type="http://schemas.openxmlformats.org/officeDocument/2006/relationships/image" Target="../media/image2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20.png"  /><Relationship Id="rId8" Type="http://schemas.openxmlformats.org/officeDocument/2006/relationships/image" Target="../media/image2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20.png"  /><Relationship Id="rId8" Type="http://schemas.openxmlformats.org/officeDocument/2006/relationships/image" Target="../media/image2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1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Relationship Id="rId5" Type="http://schemas.openxmlformats.org/officeDocument/2006/relationships/image" Target="../media/image2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Relationship Id="rId5" Type="http://schemas.openxmlformats.org/officeDocument/2006/relationships/image" Target="../media/image31.png"  /><Relationship Id="rId6" Type="http://schemas.openxmlformats.org/officeDocument/2006/relationships/image" Target="../media/image32.png"  /><Relationship Id="rId7" Type="http://schemas.openxmlformats.org/officeDocument/2006/relationships/image" Target="../media/image33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4.jpeg"  /><Relationship Id="rId4" Type="http://schemas.openxmlformats.org/officeDocument/2006/relationships/image" Target="../media/image35.png"  /><Relationship Id="rId5" Type="http://schemas.openxmlformats.org/officeDocument/2006/relationships/image" Target="../media/image36.png"  /><Relationship Id="rId6" Type="http://schemas.openxmlformats.org/officeDocument/2006/relationships/image" Target="../media/image32.png"  /><Relationship Id="rId7" Type="http://schemas.openxmlformats.org/officeDocument/2006/relationships/image" Target="../media/image33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7.png"  /><Relationship Id="rId4" Type="http://schemas.openxmlformats.org/officeDocument/2006/relationships/image" Target="../media/image38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9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Relationship Id="rId7" Type="http://schemas.openxmlformats.org/officeDocument/2006/relationships/image" Target="../media/image12.png"  /><Relationship Id="rId8" Type="http://schemas.openxmlformats.org/officeDocument/2006/relationships/image" Target="../media/image40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41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Relationship Id="rId7" Type="http://schemas.openxmlformats.org/officeDocument/2006/relationships/image" Target="../media/image12.png"  /><Relationship Id="rId8" Type="http://schemas.openxmlformats.org/officeDocument/2006/relationships/image" Target="../media/image40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42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.xml"  /><Relationship Id="rId3" Type="http://schemas.openxmlformats.org/officeDocument/2006/relationships/themeOverride" Target="../theme/themeOverride1.xml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6.gif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Relationship Id="rId7" Type="http://schemas.openxmlformats.org/officeDocument/2006/relationships/image" Target="../media/image10.png"  /><Relationship Id="rId8" Type="http://schemas.openxmlformats.org/officeDocument/2006/relationships/image" Target="../media/image11.png"  /><Relationship Id="rId9" Type="http://schemas.openxmlformats.org/officeDocument/2006/relationships/image" Target="../media/image12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3.gif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Relationship Id="rId7" Type="http://schemas.openxmlformats.org/officeDocument/2006/relationships/image" Target="../media/image10.png"  /><Relationship Id="rId8" Type="http://schemas.openxmlformats.org/officeDocument/2006/relationships/image" Target="../media/image11.png"  /><Relationship Id="rId9" Type="http://schemas.openxmlformats.org/officeDocument/2006/relationships/image" Target="../media/image1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4.gif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Relationship Id="rId7" Type="http://schemas.openxmlformats.org/officeDocument/2006/relationships/image" Target="../media/image10.png"  /><Relationship Id="rId8" Type="http://schemas.openxmlformats.org/officeDocument/2006/relationships/image" Target="../media/image11.png"  /><Relationship Id="rId9" Type="http://schemas.openxmlformats.org/officeDocument/2006/relationships/image" Target="../media/image1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1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079775" y="2320518"/>
            <a:ext cx="6032447" cy="143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8800" b="1">
                <a:solidFill>
                  <a:schemeClr val="accent6"/>
                </a:solidFill>
                <a:latin typeface="+mj-ea"/>
                <a:ea typeface="+mj-ea"/>
              </a:rPr>
              <a:t>포트폴리오</a:t>
            </a:r>
            <a:endParaRPr lang="ko-KR" altLang="en-US" sz="8800" b="1">
              <a:solidFill>
                <a:schemeClr val="accent6"/>
              </a:solidFill>
              <a:latin typeface="+mj-ea"/>
              <a:ea typeface="+mj-ea"/>
            </a:endParaRPr>
          </a:p>
        </p:txBody>
      </p:sp>
      <p:sp>
        <p:nvSpPr>
          <p:cNvPr id="13" name="TextBox 10"/>
          <p:cNvSpPr txBox="1"/>
          <p:nvPr/>
        </p:nvSpPr>
        <p:spPr>
          <a:xfrm>
            <a:off x="4915140" y="3932603"/>
            <a:ext cx="2361719" cy="342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1" i="0" u="none" strike="noStrike" kern="1200" cap="none" spc="0" normalizeH="0" baseline="0">
                <a:solidFill>
                  <a:srgbClr val="1a335c"/>
                </a:solidFill>
                <a:latin typeface="Pretendard"/>
                <a:ea typeface="Pretendard"/>
                <a:cs typeface="Pretendard"/>
              </a:rPr>
              <a:t>윤희혁</a:t>
            </a:r>
            <a:endParaRPr kumimoji="0" lang="ko-KR" altLang="en-US" sz="1700" b="1" i="0" u="none" strike="noStrike" kern="1200" cap="none" spc="0" normalizeH="0" baseline="0">
              <a:solidFill>
                <a:srgbClr val="1a335c"/>
              </a:solidFill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0031" y="1405067"/>
            <a:ext cx="6506718" cy="36906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4966" y="278316"/>
            <a:ext cx="66084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927" y="242634"/>
            <a:ext cx="10429445" cy="698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영화 정보 사이트 </a:t>
            </a:r>
            <a:r>
              <a:rPr lang="en-US" altLang="ko-KR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3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배경</a:t>
            </a:r>
            <a:endParaRPr lang="ko-KR" altLang="en-US" sz="3000" b="1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6" name="직사각형 4"/>
          <p:cNvSpPr/>
          <p:nvPr/>
        </p:nvSpPr>
        <p:spPr>
          <a:xfrm>
            <a:off x="9438986" y="6428509"/>
            <a:ext cx="2733964" cy="42949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4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51947" y="787322"/>
            <a:ext cx="5768719" cy="4391895"/>
          </a:xfrm>
          <a:prstGeom prst="rect">
            <a:avLst/>
          </a:prstGeom>
        </p:spPr>
      </p:pic>
      <p:sp>
        <p:nvSpPr>
          <p:cNvPr id="48" name="TextBox 14"/>
          <p:cNvSpPr txBox="1"/>
          <p:nvPr/>
        </p:nvSpPr>
        <p:spPr>
          <a:xfrm flipH="1">
            <a:off x="2981506" y="5416670"/>
            <a:ext cx="8349671" cy="820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lnSpc>
                <a:spcPct val="150000"/>
              </a:lnSpc>
              <a:defRPr/>
            </a:pPr>
            <a:r>
              <a:rPr lang="ko-KR" altLang="en-US" sz="1600"/>
              <a:t>로튼 토마토나 IMDb와 같은 영화 소개 사이트에서 소통할 수 있는 공간이 없는 게 아쉬워</a:t>
            </a:r>
            <a:endParaRPr lang="ko-KR" altLang="en-US" sz="1600"/>
          </a:p>
          <a:p>
            <a:pPr algn="ctr">
              <a:lnSpc>
                <a:spcPct val="150000"/>
              </a:lnSpc>
              <a:defRPr/>
            </a:pPr>
            <a:r>
              <a:rPr lang="ko-KR" altLang="en-US" sz="1600"/>
              <a:t>사이트 내에 댓글 기능을 추가하였습니다</a:t>
            </a:r>
            <a:r>
              <a:rPr lang="en-US" altLang="ko-KR" sz="1600"/>
              <a:t>.</a:t>
            </a:r>
            <a:endParaRPr lang="en-US" altLang="ko-KR" sz="1600"/>
          </a:p>
        </p:txBody>
      </p:sp>
      <p:sp>
        <p:nvSpPr>
          <p:cNvPr id="49" name="TextBox 14"/>
          <p:cNvSpPr txBox="1"/>
          <p:nvPr/>
        </p:nvSpPr>
        <p:spPr>
          <a:xfrm flipH="1">
            <a:off x="219098" y="5528178"/>
            <a:ext cx="2404227" cy="52322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팀 프로젝트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기간: 202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1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.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10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. ~ 202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1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.1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.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50" name="직사각형 6"/>
          <p:cNvSpPr/>
          <p:nvPr/>
        </p:nvSpPr>
        <p:spPr>
          <a:xfrm>
            <a:off x="9438986" y="6428509"/>
            <a:ext cx="2733964" cy="42949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966" y="144966"/>
            <a:ext cx="66084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927" y="109284"/>
            <a:ext cx="10429445" cy="698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영화 정보 사이트 </a:t>
            </a:r>
            <a:r>
              <a:rPr lang="en-US" altLang="ko-KR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3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메인 페이지</a:t>
            </a:r>
            <a:endParaRPr lang="ko-KR" altLang="en-US" sz="3000" b="1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4" name="직사각형 4"/>
          <p:cNvSpPr/>
          <p:nvPr/>
        </p:nvSpPr>
        <p:spPr>
          <a:xfrm>
            <a:off x="9438986" y="6428509"/>
            <a:ext cx="2733964" cy="42949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51" name="TextBox 14"/>
          <p:cNvSpPr txBox="1"/>
          <p:nvPr/>
        </p:nvSpPr>
        <p:spPr>
          <a:xfrm flipH="1">
            <a:off x="341553" y="6267558"/>
            <a:ext cx="5239575" cy="29807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담당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: 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메인 및 영화 소개 페이지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회원가입 및 로그인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DB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설계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52" name=""/>
          <p:cNvPicPr>
            <a:picLocks noChangeAspect="1"/>
          </p:cNvPicPr>
          <p:nvPr/>
        </p:nvPicPr>
        <p:blipFill rotWithShape="1">
          <a:blip r:embed="rId3"/>
          <a:srcRect b="1070"/>
          <a:stretch>
            <a:fillRect/>
          </a:stretch>
        </p:blipFill>
        <p:spPr>
          <a:xfrm>
            <a:off x="1912332" y="842291"/>
            <a:ext cx="8367336" cy="5118040"/>
          </a:xfrm>
          <a:prstGeom prst="rect">
            <a:avLst/>
          </a:prstGeom>
        </p:spPr>
      </p:pic>
      <p:pic>
        <p:nvPicPr>
          <p:cNvPr id="5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498067" y="6232604"/>
            <a:ext cx="360045" cy="360045"/>
          </a:xfrm>
          <a:prstGeom prst="rect">
            <a:avLst/>
          </a:prstGeom>
        </p:spPr>
      </p:pic>
      <p:pic>
        <p:nvPicPr>
          <p:cNvPr id="5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874412" y="6232604"/>
            <a:ext cx="360045" cy="360045"/>
          </a:xfrm>
          <a:prstGeom prst="rect">
            <a:avLst/>
          </a:prstGeom>
        </p:spPr>
      </p:pic>
      <p:pic>
        <p:nvPicPr>
          <p:cNvPr id="55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537069" y="6258001"/>
            <a:ext cx="360045" cy="360045"/>
          </a:xfrm>
          <a:prstGeom prst="rect">
            <a:avLst/>
          </a:prstGeom>
        </p:spPr>
      </p:pic>
      <p:pic>
        <p:nvPicPr>
          <p:cNvPr id="56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915119" y="6115089"/>
            <a:ext cx="609523" cy="609523"/>
          </a:xfrm>
          <a:prstGeom prst="rect">
            <a:avLst/>
          </a:prstGeom>
        </p:spPr>
      </p:pic>
      <p:sp>
        <p:nvSpPr>
          <p:cNvPr id="57" name="TextBox 14"/>
          <p:cNvSpPr txBox="1"/>
          <p:nvPr/>
        </p:nvSpPr>
        <p:spPr>
          <a:xfrm flipH="1">
            <a:off x="8593303" y="6240977"/>
            <a:ext cx="931173" cy="30079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개발 환경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"/>
          <p:cNvPicPr>
            <a:picLocks noChangeAspect="1"/>
          </p:cNvPicPr>
          <p:nvPr/>
        </p:nvPicPr>
        <p:blipFill rotWithShape="1">
          <a:blip r:embed="rId3"/>
          <a:srcRect l="-170" t="54240" r="13820"/>
          <a:stretch>
            <a:fillRect/>
          </a:stretch>
        </p:blipFill>
        <p:spPr>
          <a:xfrm>
            <a:off x="6153149" y="2687526"/>
            <a:ext cx="5673971" cy="18595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4966" y="144966"/>
            <a:ext cx="66084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927" y="109284"/>
            <a:ext cx="10429445" cy="698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영화 정보 사이트 </a:t>
            </a:r>
            <a:r>
              <a:rPr lang="en-US" altLang="ko-KR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3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영화소개 및 댓글 페이지</a:t>
            </a:r>
            <a:endParaRPr lang="ko-KR" altLang="en-US" sz="3000" b="1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8" name="직사각형 4"/>
          <p:cNvSpPr/>
          <p:nvPr/>
        </p:nvSpPr>
        <p:spPr>
          <a:xfrm>
            <a:off x="9438986" y="6428509"/>
            <a:ext cx="2733964" cy="42949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55" name="TextBox 14"/>
          <p:cNvSpPr txBox="1"/>
          <p:nvPr/>
        </p:nvSpPr>
        <p:spPr>
          <a:xfrm flipH="1">
            <a:off x="341553" y="6267558"/>
            <a:ext cx="5239575" cy="29807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담당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댓글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좋아요 담당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62" name=""/>
          <p:cNvPicPr>
            <a:picLocks noChangeAspect="1"/>
          </p:cNvPicPr>
          <p:nvPr/>
        </p:nvPicPr>
        <p:blipFill rotWithShape="1">
          <a:blip r:embed="rId4"/>
          <a:srcRect b="20480"/>
          <a:stretch>
            <a:fillRect/>
          </a:stretch>
        </p:blipFill>
        <p:spPr>
          <a:xfrm>
            <a:off x="1210511" y="900841"/>
            <a:ext cx="5424128" cy="5056317"/>
          </a:xfrm>
          <a:prstGeom prst="rect">
            <a:avLst/>
          </a:prstGeom>
        </p:spPr>
      </p:pic>
      <p:pic>
        <p:nvPicPr>
          <p:cNvPr id="6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498067" y="6232604"/>
            <a:ext cx="360045" cy="360045"/>
          </a:xfrm>
          <a:prstGeom prst="rect">
            <a:avLst/>
          </a:prstGeom>
        </p:spPr>
      </p:pic>
      <p:pic>
        <p:nvPicPr>
          <p:cNvPr id="66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874412" y="6232604"/>
            <a:ext cx="360045" cy="360045"/>
          </a:xfrm>
          <a:prstGeom prst="rect">
            <a:avLst/>
          </a:prstGeom>
        </p:spPr>
      </p:pic>
      <p:pic>
        <p:nvPicPr>
          <p:cNvPr id="67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537069" y="6258001"/>
            <a:ext cx="360045" cy="360045"/>
          </a:xfrm>
          <a:prstGeom prst="rect">
            <a:avLst/>
          </a:prstGeom>
        </p:spPr>
      </p:pic>
      <p:pic>
        <p:nvPicPr>
          <p:cNvPr id="68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915119" y="6115089"/>
            <a:ext cx="609523" cy="609523"/>
          </a:xfrm>
          <a:prstGeom prst="rect">
            <a:avLst/>
          </a:prstGeom>
        </p:spPr>
      </p:pic>
      <p:sp>
        <p:nvSpPr>
          <p:cNvPr id="69" name="TextBox 14"/>
          <p:cNvSpPr txBox="1"/>
          <p:nvPr/>
        </p:nvSpPr>
        <p:spPr>
          <a:xfrm flipH="1">
            <a:off x="8593303" y="6240977"/>
            <a:ext cx="931173" cy="30079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개발 환경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41353" y="1551218"/>
            <a:ext cx="7724159" cy="47523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4966" y="144966"/>
            <a:ext cx="66084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927" y="109284"/>
            <a:ext cx="10429445" cy="698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영화 정보 사이트 </a:t>
            </a:r>
            <a:r>
              <a:rPr lang="en-US" altLang="ko-KR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3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관리자 페이지</a:t>
            </a:r>
            <a:endParaRPr lang="ko-KR" altLang="en-US" sz="3000" b="1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1" name="직사각형 4"/>
          <p:cNvSpPr/>
          <p:nvPr/>
        </p:nvSpPr>
        <p:spPr>
          <a:xfrm>
            <a:off x="9438986" y="6428509"/>
            <a:ext cx="2733964" cy="42949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59" name="TextBox 14"/>
          <p:cNvSpPr txBox="1"/>
          <p:nvPr/>
        </p:nvSpPr>
        <p:spPr>
          <a:xfrm flipH="1">
            <a:off x="341553" y="6267558"/>
            <a:ext cx="5239575" cy="29807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담당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회원 관리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영화 정보 수정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6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2185" y="872756"/>
            <a:ext cx="5827116" cy="3429000"/>
          </a:xfrm>
          <a:prstGeom prst="rect">
            <a:avLst/>
          </a:prstGeom>
        </p:spPr>
      </p:pic>
      <p:pic>
        <p:nvPicPr>
          <p:cNvPr id="6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498067" y="6232604"/>
            <a:ext cx="360045" cy="360045"/>
          </a:xfrm>
          <a:prstGeom prst="rect">
            <a:avLst/>
          </a:prstGeom>
        </p:spPr>
      </p:pic>
      <p:pic>
        <p:nvPicPr>
          <p:cNvPr id="63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874412" y="6232604"/>
            <a:ext cx="360045" cy="360045"/>
          </a:xfrm>
          <a:prstGeom prst="rect">
            <a:avLst/>
          </a:prstGeom>
        </p:spPr>
      </p:pic>
      <p:pic>
        <p:nvPicPr>
          <p:cNvPr id="64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537069" y="6258001"/>
            <a:ext cx="360045" cy="360045"/>
          </a:xfrm>
          <a:prstGeom prst="rect">
            <a:avLst/>
          </a:prstGeom>
        </p:spPr>
      </p:pic>
      <p:pic>
        <p:nvPicPr>
          <p:cNvPr id="65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915119" y="6115089"/>
            <a:ext cx="609523" cy="609523"/>
          </a:xfrm>
          <a:prstGeom prst="rect">
            <a:avLst/>
          </a:prstGeom>
        </p:spPr>
      </p:pic>
      <p:sp>
        <p:nvSpPr>
          <p:cNvPr id="66" name="TextBox 14"/>
          <p:cNvSpPr txBox="1"/>
          <p:nvPr/>
        </p:nvSpPr>
        <p:spPr>
          <a:xfrm flipH="1">
            <a:off x="8593303" y="6240977"/>
            <a:ext cx="931173" cy="30079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개발 환경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966" y="611691"/>
            <a:ext cx="66084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927" y="576009"/>
            <a:ext cx="10429445" cy="698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영화 정보 사이트 </a:t>
            </a:r>
            <a:r>
              <a:rPr lang="en-US" altLang="ko-KR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3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리뷰</a:t>
            </a:r>
            <a:endParaRPr lang="ko-KR" altLang="en-US" sz="3000" b="1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7" name="직사각형 4"/>
          <p:cNvSpPr/>
          <p:nvPr/>
        </p:nvSpPr>
        <p:spPr>
          <a:xfrm>
            <a:off x="9438986" y="6428509"/>
            <a:ext cx="2733964" cy="42949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8" name="직사각형 1"/>
          <p:cNvSpPr/>
          <p:nvPr/>
        </p:nvSpPr>
        <p:spPr>
          <a:xfrm>
            <a:off x="120967" y="1733797"/>
            <a:ext cx="11950066" cy="337922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1" i="0" u="none" strike="noStrike" kern="1200" cap="none" spc="0" normalizeH="0" baseline="0" mc:Ignorable="hp" hp:hslEmbossed="0">
                <a:solidFill>
                  <a:srgbClr val="2c75a6"/>
                </a:solidFill>
                <a:cs typeface="Pretendard"/>
              </a:rPr>
              <a:t>영화별 좋아요 및 댓글 조회수 등의 DB 설계와 비동기 </a:t>
            </a:r>
            <a:endParaRPr xmlns:mc="http://schemas.openxmlformats.org/markup-compatibility/2006" xmlns:hp="http://schemas.haansoft.com/office/presentation/8.0" kumimoji="0" lang="ko-KR" altLang="en-US" sz="3600" b="1" i="0" u="none" strike="noStrike" kern="1200" cap="none" spc="0" normalizeH="0" baseline="0" mc:Ignorable="hp" hp:hslEmbossed="0">
              <a:solidFill>
                <a:srgbClr val="2c75a6"/>
              </a:solidFill>
              <a:cs typeface="Pretendard"/>
            </a:endParaRP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1" i="0" u="none" strike="noStrike" kern="1200" cap="none" spc="0" normalizeH="0" baseline="0" mc:Ignorable="hp" hp:hslEmbossed="0">
                <a:solidFill>
                  <a:srgbClr val="2c75a6"/>
                </a:solidFill>
                <a:cs typeface="Pretendard"/>
              </a:rPr>
              <a:t>댓글 기능 구현에 어려움을 겪었지만, Ajax를 활용해 해결했습니다. </a:t>
            </a:r>
            <a:endParaRPr xmlns:mc="http://schemas.openxmlformats.org/markup-compatibility/2006" xmlns:hp="http://schemas.haansoft.com/office/presentation/8.0" kumimoji="0" lang="ko-KR" altLang="en-US" sz="3600" b="1" i="0" u="none" strike="noStrike" kern="1200" cap="none" spc="0" normalizeH="0" baseline="0" mc:Ignorable="hp" hp:hslEmbossed="0">
              <a:solidFill>
                <a:srgbClr val="2c75a6"/>
              </a:solidFill>
              <a:cs typeface="Pretendard"/>
            </a:endParaRP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1" i="0" u="none" strike="noStrike" kern="1200" cap="none" spc="0" normalizeH="0" baseline="0" mc:Ignorable="hp" hp:hslEmbossed="0">
                <a:solidFill>
                  <a:srgbClr val="2c75a6"/>
                </a:solidFill>
                <a:cs typeface="Pretendard"/>
              </a:rPr>
              <a:t>이를 통해 프로젝트 전 DB 설계의 중요성과 </a:t>
            </a:r>
            <a:endParaRPr xmlns:mc="http://schemas.openxmlformats.org/markup-compatibility/2006" xmlns:hp="http://schemas.haansoft.com/office/presentation/8.0" kumimoji="0" lang="ko-KR" altLang="en-US" sz="3600" b="1" i="0" u="none" strike="noStrike" kern="1200" cap="none" spc="0" normalizeH="0" baseline="0" mc:Ignorable="hp" hp:hslEmbossed="0">
              <a:solidFill>
                <a:srgbClr val="2c75a6"/>
              </a:solidFill>
              <a:cs typeface="Pretendard"/>
            </a:endParaRP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1" i="0" u="none" strike="noStrike" kern="1200" cap="none" spc="0" normalizeH="0" baseline="0" mc:Ignorable="hp" hp:hslEmbossed="0">
                <a:solidFill>
                  <a:srgbClr val="2c75a6"/>
                </a:solidFill>
                <a:cs typeface="Pretendard"/>
              </a:rPr>
              <a:t>비동기 데이터 통신에 대한 지식을 얻었습니다.</a:t>
            </a:r>
            <a:endParaRPr xmlns:mc="http://schemas.openxmlformats.org/markup-compatibility/2006" xmlns:hp="http://schemas.haansoft.com/office/presentation/8.0" kumimoji="0" lang="ko-KR" altLang="en-US" sz="3600" b="1" i="0" u="none" strike="noStrike" kern="1200" cap="none" spc="0" normalizeH="0" baseline="0" mc:Ignorable="hp" hp:hslEmbossed="0">
              <a:solidFill>
                <a:srgbClr val="2c75a6"/>
              </a:solidFill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 rot="0"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/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017017" y="2505670"/>
            <a:ext cx="2157963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5400" b="1">
                <a:solidFill>
                  <a:schemeClr val="bg1"/>
                </a:solidFill>
                <a:latin typeface="+mj-ea"/>
                <a:ea typeface="+mj-ea"/>
              </a:rPr>
              <a:t>Part 3</a:t>
            </a:r>
            <a:endParaRPr lang="en-US" altLang="ko-KR" sz="54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47085" y="3422159"/>
            <a:ext cx="5535930" cy="110031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6600" b="1">
                <a:solidFill>
                  <a:schemeClr val="bg1"/>
                </a:solidFill>
                <a:latin typeface="+mj-ea"/>
                <a:ea typeface="+mj-ea"/>
              </a:rPr>
              <a:t>범죄 발생 통계</a:t>
            </a:r>
            <a:endParaRPr lang="ko-KR" altLang="en-US" sz="66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직사각형 4"/>
          <p:cNvSpPr/>
          <p:nvPr/>
        </p:nvSpPr>
        <p:spPr>
          <a:xfrm>
            <a:off x="9458036" y="6409459"/>
            <a:ext cx="2733964" cy="429491"/>
          </a:xfrm>
          <a:prstGeom prst="rect">
            <a:avLst/>
          </a:prstGeom>
          <a:solidFill>
            <a:srgbClr val="1a335c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highlight>
                <a:srgbClr val="1a335c"/>
              </a:highlight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966" y="249741"/>
            <a:ext cx="66084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927" y="214059"/>
            <a:ext cx="10429445" cy="698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범죄 발생 통계 </a:t>
            </a:r>
            <a:r>
              <a:rPr lang="en-US" altLang="ko-KR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3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배경</a:t>
            </a:r>
            <a:endParaRPr lang="ko-KR" altLang="en-US" sz="3000" b="1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6" name="직사각형 4"/>
          <p:cNvSpPr/>
          <p:nvPr/>
        </p:nvSpPr>
        <p:spPr>
          <a:xfrm>
            <a:off x="9438986" y="6428509"/>
            <a:ext cx="2733964" cy="42949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4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213051"/>
            <a:ext cx="7973538" cy="3972479"/>
          </a:xfrm>
          <a:prstGeom prst="rect">
            <a:avLst/>
          </a:prstGeom>
        </p:spPr>
      </p:pic>
      <p:pic>
        <p:nvPicPr>
          <p:cNvPr id="4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31892" y="1948640"/>
            <a:ext cx="6716062" cy="3143688"/>
          </a:xfrm>
          <a:prstGeom prst="rect">
            <a:avLst/>
          </a:prstGeom>
        </p:spPr>
      </p:pic>
      <p:sp>
        <p:nvSpPr>
          <p:cNvPr id="49" name="TextBox 14"/>
          <p:cNvSpPr txBox="1"/>
          <p:nvPr/>
        </p:nvSpPr>
        <p:spPr>
          <a:xfrm flipH="1">
            <a:off x="2992582" y="5449897"/>
            <a:ext cx="8349671" cy="81564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lnSpc>
                <a:spcPct val="150000"/>
              </a:lnSpc>
              <a:defRPr/>
            </a:pPr>
            <a:r>
              <a:rPr lang="ko-KR" altLang="en-US" sz="1600"/>
              <a:t>폭력 범죄가 여전히 사회적 이슈로 남아 있는 가운데, 범죄 발생률이 높은 지역을 미리 알려 </a:t>
            </a:r>
            <a:endParaRPr lang="ko-KR" altLang="en-US" sz="1600"/>
          </a:p>
          <a:p>
            <a:pPr algn="ctr">
              <a:lnSpc>
                <a:spcPct val="150000"/>
              </a:lnSpc>
              <a:defRPr/>
            </a:pPr>
            <a:r>
              <a:rPr lang="ko-KR" altLang="en-US" sz="1600"/>
              <a:t>경찰과 지자체에서 범죄를 예방할 수 있도록 밀집도를 한눈에 알려주는 프로젝트를 진행하였습니다</a:t>
            </a:r>
            <a:r>
              <a:rPr lang="en-US" altLang="ko-KR" sz="1600"/>
              <a:t>.</a:t>
            </a:r>
            <a:endParaRPr lang="en-US" altLang="ko-KR" sz="1600"/>
          </a:p>
        </p:txBody>
      </p:sp>
      <p:sp>
        <p:nvSpPr>
          <p:cNvPr id="52" name="TextBox 14"/>
          <p:cNvSpPr txBox="1"/>
          <p:nvPr/>
        </p:nvSpPr>
        <p:spPr>
          <a:xfrm flipH="1">
            <a:off x="219098" y="5528178"/>
            <a:ext cx="2404227" cy="52322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개인 프로젝트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기간: 202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4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.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05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. ~ 202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4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.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06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.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5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798898" y="1800889"/>
            <a:ext cx="4217633" cy="35157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966" y="144966"/>
            <a:ext cx="66084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927" y="109284"/>
            <a:ext cx="10429445" cy="698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범죄 발생 통계 </a:t>
            </a:r>
            <a:r>
              <a:rPr lang="en-US" altLang="ko-KR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3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범죄 발생 그래프</a:t>
            </a:r>
            <a:endParaRPr lang="ko-KR" altLang="en-US" sz="3000" b="1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3" name="_x417188136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67254" y="964976"/>
            <a:ext cx="6946585" cy="2744939"/>
          </a:xfrm>
          <a:prstGeom prst="rect">
            <a:avLst/>
          </a:prstGeom>
          <a:noFill/>
        </p:spPr>
      </p:pic>
      <p:pic>
        <p:nvPicPr>
          <p:cNvPr id="44" name="_x415653056"/>
          <p:cNvPicPr>
            <a:picLocks noChangeAspect="1" noChangeArrowheads="1"/>
          </p:cNvPicPr>
          <p:nvPr/>
        </p:nvPicPr>
        <p:blipFill rotWithShape="1">
          <a:blip r:embed="rId4"/>
          <a:srcRect b="74890"/>
          <a:stretch>
            <a:fillRect/>
          </a:stretch>
        </p:blipFill>
        <p:spPr>
          <a:xfrm>
            <a:off x="474483" y="3687696"/>
            <a:ext cx="6933036" cy="2620188"/>
          </a:xfrm>
          <a:prstGeom prst="rect">
            <a:avLst/>
          </a:prstGeom>
          <a:noFill/>
        </p:spPr>
      </p:pic>
      <p:pic>
        <p:nvPicPr>
          <p:cNvPr id="45" name="_x310001200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7415354" y="1737784"/>
            <a:ext cx="4679632" cy="3611738"/>
          </a:xfrm>
          <a:prstGeom prst="rect">
            <a:avLst/>
          </a:prstGeom>
          <a:noFill/>
        </p:spPr>
      </p:pic>
      <p:sp>
        <p:nvSpPr>
          <p:cNvPr id="46" name="직사각형 4"/>
          <p:cNvSpPr/>
          <p:nvPr/>
        </p:nvSpPr>
        <p:spPr>
          <a:xfrm>
            <a:off x="9438986" y="6428509"/>
            <a:ext cx="2733964" cy="42949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9" name="TextBox 14"/>
          <p:cNvSpPr txBox="1"/>
          <p:nvPr/>
        </p:nvSpPr>
        <p:spPr>
          <a:xfrm flipH="1">
            <a:off x="341553" y="6267558"/>
            <a:ext cx="5239575" cy="29807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담당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경찰청 범죄 데이터 분석 및 수집 가공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그래프 제작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53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814676" y="6219901"/>
            <a:ext cx="360045" cy="360045"/>
          </a:xfrm>
          <a:prstGeom prst="rect">
            <a:avLst/>
          </a:prstGeom>
        </p:spPr>
      </p:pic>
      <p:pic>
        <p:nvPicPr>
          <p:cNvPr id="54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205868" y="6219901"/>
            <a:ext cx="360045" cy="360045"/>
          </a:xfrm>
          <a:prstGeom prst="rect">
            <a:avLst/>
          </a:prstGeom>
        </p:spPr>
      </p:pic>
      <p:sp>
        <p:nvSpPr>
          <p:cNvPr id="55" name="TextBox 14"/>
          <p:cNvSpPr txBox="1"/>
          <p:nvPr/>
        </p:nvSpPr>
        <p:spPr>
          <a:xfrm flipH="1">
            <a:off x="9888703" y="6240977"/>
            <a:ext cx="931173" cy="30079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개발 환경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966" y="144966"/>
            <a:ext cx="66084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927" y="109284"/>
            <a:ext cx="10429445" cy="698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범죄 발생 통계 </a:t>
            </a:r>
            <a:r>
              <a:rPr lang="en-US" altLang="ko-KR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3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지역별 범죄 밀집도 표시</a:t>
            </a:r>
            <a:endParaRPr lang="ko-KR" altLang="en-US" sz="3000" b="1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9" name="_x419338392"/>
          <p:cNvPicPr>
            <a:picLocks noChangeAspect="1" noChangeArrowheads="1"/>
          </p:cNvPicPr>
          <p:nvPr/>
        </p:nvPicPr>
        <p:blipFill rotWithShape="1">
          <a:blip r:embed="rId3"/>
          <a:srcRect b="4120"/>
          <a:stretch>
            <a:fillRect/>
          </a:stretch>
        </p:blipFill>
        <p:spPr>
          <a:xfrm>
            <a:off x="5457332" y="924664"/>
            <a:ext cx="6090958" cy="3284223"/>
          </a:xfrm>
          <a:prstGeom prst="rect">
            <a:avLst/>
          </a:prstGeom>
          <a:noFill/>
        </p:spPr>
      </p:pic>
      <p:sp>
        <p:nvSpPr>
          <p:cNvPr id="50" name="직사각형 4"/>
          <p:cNvSpPr/>
          <p:nvPr/>
        </p:nvSpPr>
        <p:spPr>
          <a:xfrm>
            <a:off x="9438986" y="6428509"/>
            <a:ext cx="2733964" cy="42949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5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44461" y="2212827"/>
            <a:ext cx="5123751" cy="4016155"/>
          </a:xfrm>
          <a:prstGeom prst="rect">
            <a:avLst/>
          </a:prstGeom>
        </p:spPr>
      </p:pic>
      <p:pic>
        <p:nvPicPr>
          <p:cNvPr id="52" name=""/>
          <p:cNvPicPr>
            <a:picLocks noChangeAspect="1"/>
          </p:cNvPicPr>
          <p:nvPr/>
        </p:nvPicPr>
        <p:blipFill rotWithShape="1">
          <a:blip r:embed="rId5"/>
          <a:srcRect b="3680"/>
          <a:stretch>
            <a:fillRect/>
          </a:stretch>
        </p:blipFill>
        <p:spPr>
          <a:xfrm>
            <a:off x="546060" y="942477"/>
            <a:ext cx="3725388" cy="5250527"/>
          </a:xfrm>
          <a:prstGeom prst="rect">
            <a:avLst/>
          </a:prstGeom>
        </p:spPr>
      </p:pic>
      <p:pic>
        <p:nvPicPr>
          <p:cNvPr id="53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814676" y="6219901"/>
            <a:ext cx="360045" cy="360045"/>
          </a:xfrm>
          <a:prstGeom prst="rect">
            <a:avLst/>
          </a:prstGeom>
        </p:spPr>
      </p:pic>
      <p:pic>
        <p:nvPicPr>
          <p:cNvPr id="54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205868" y="6219901"/>
            <a:ext cx="360045" cy="360045"/>
          </a:xfrm>
          <a:prstGeom prst="rect">
            <a:avLst/>
          </a:prstGeom>
        </p:spPr>
      </p:pic>
      <p:sp>
        <p:nvSpPr>
          <p:cNvPr id="55" name="TextBox 14"/>
          <p:cNvSpPr txBox="1"/>
          <p:nvPr/>
        </p:nvSpPr>
        <p:spPr>
          <a:xfrm flipH="1">
            <a:off x="341553" y="6267558"/>
            <a:ext cx="5239575" cy="29807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담당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WMS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범죄 분포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지역별 범죄 발생 레이어 표시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56" name="TextBox 14"/>
          <p:cNvSpPr txBox="1"/>
          <p:nvPr/>
        </p:nvSpPr>
        <p:spPr>
          <a:xfrm flipH="1">
            <a:off x="9888703" y="6240977"/>
            <a:ext cx="931173" cy="30079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개발 환경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966" y="592641"/>
            <a:ext cx="66084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927" y="556959"/>
            <a:ext cx="10429445" cy="698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범죄 발생 통계 </a:t>
            </a:r>
            <a:r>
              <a:rPr lang="en-US" altLang="ko-KR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3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리뷰</a:t>
            </a:r>
            <a:endParaRPr lang="ko-KR" altLang="en-US" sz="3000" b="1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7" name="직사각형 4"/>
          <p:cNvSpPr/>
          <p:nvPr/>
        </p:nvSpPr>
        <p:spPr>
          <a:xfrm>
            <a:off x="9438986" y="6428509"/>
            <a:ext cx="2733964" cy="42949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8" name="직사각형 1"/>
          <p:cNvSpPr/>
          <p:nvPr/>
        </p:nvSpPr>
        <p:spPr>
          <a:xfrm>
            <a:off x="241934" y="1827958"/>
            <a:ext cx="11708132" cy="320208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400" b="1" i="0" u="none" strike="noStrike" kern="1200" cap="none" spc="0" normalizeH="0" baseline="0" mc:Ignorable="hp" hp:hslEmbossed="0">
                <a:solidFill>
                  <a:srgbClr val="2c75a6"/>
                </a:solidFill>
                <a:cs typeface="Pretendard"/>
              </a:rPr>
              <a:t>적합한 데이터 찾기와 가공, 지역별 핀 레이어 및 범죄 데이터 출력에 어려움을 겪었지만, 도/시/군별 레이어 구분으로 해결했습니다. </a:t>
            </a:r>
            <a:endParaRPr xmlns:mc="http://schemas.openxmlformats.org/markup-compatibility/2006" xmlns:hp="http://schemas.haansoft.com/office/presentation/8.0" kumimoji="0" lang="ko-KR" altLang="en-US" sz="3400" b="1" i="0" u="none" strike="noStrike" kern="1200" cap="none" spc="0" normalizeH="0" baseline="0" mc:Ignorable="hp" hp:hslEmbossed="0">
              <a:solidFill>
                <a:srgbClr val="2c75a6"/>
              </a:solidFill>
              <a:cs typeface="Pretendard"/>
            </a:endParaRP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400" b="1" i="0" u="none" strike="noStrike" kern="1200" cap="none" spc="0" normalizeH="0" baseline="0" mc:Ignorable="hp" hp:hslEmbossed="0">
                <a:solidFill>
                  <a:srgbClr val="2c75a6"/>
                </a:solidFill>
                <a:cs typeface="Pretendard"/>
              </a:rPr>
              <a:t>이를 통해 지도 레이어 생성과 데이터 가공에 대한 </a:t>
            </a:r>
            <a:endParaRPr xmlns:mc="http://schemas.openxmlformats.org/markup-compatibility/2006" xmlns:hp="http://schemas.haansoft.com/office/presentation/8.0" kumimoji="0" lang="ko-KR" altLang="en-US" sz="3400" b="1" i="0" u="none" strike="noStrike" kern="1200" cap="none" spc="0" normalizeH="0" baseline="0" mc:Ignorable="hp" hp:hslEmbossed="0">
              <a:solidFill>
                <a:srgbClr val="2c75a6"/>
              </a:solidFill>
              <a:cs typeface="Pretendard"/>
            </a:endParaRP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400" b="1" i="0" u="none" strike="noStrike" kern="1200" cap="none" spc="0" normalizeH="0" baseline="0" mc:Ignorable="hp" hp:hslEmbossed="0">
                <a:solidFill>
                  <a:srgbClr val="2c75a6"/>
                </a:solidFill>
                <a:cs typeface="Pretendard"/>
              </a:rPr>
              <a:t>경험을 쌓을 수 있었습니다.</a:t>
            </a:r>
            <a:endParaRPr xmlns:mc="http://schemas.openxmlformats.org/markup-compatibility/2006" xmlns:hp="http://schemas.haansoft.com/office/presentation/8.0" kumimoji="0" lang="ko-KR" altLang="en-US" sz="3400" b="1" i="0" u="none" strike="noStrike" kern="1200" cap="none" spc="0" normalizeH="0" baseline="0" mc:Ignorable="hp" hp:hslEmbossed="0">
              <a:solidFill>
                <a:srgbClr val="2c75a6"/>
              </a:solidFill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 rot="0">
            <a:off x="10024946" y="398401"/>
            <a:ext cx="2167054" cy="768458"/>
            <a:chOff x="8909823" y="398401"/>
            <a:chExt cx="3282177" cy="738121"/>
          </a:xfrm>
          <a:solidFill>
            <a:schemeClr val="accent6"/>
          </a:solidFill>
        </p:grpSpPr>
        <p:sp>
          <p:nvSpPr>
            <p:cNvPr id="12" name="직사각형 11"/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92098" y="490242"/>
            <a:ext cx="89319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>
                <a:solidFill>
                  <a:schemeClr val="accent6"/>
                </a:solidFill>
              </a:rPr>
              <a:t>목차</a:t>
            </a:r>
            <a:endParaRPr lang="ko-KR" altLang="en-US" sz="3200" b="1">
              <a:solidFill>
                <a:schemeClr val="accent6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88368" y="674907"/>
            <a:ext cx="243528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accent6"/>
                </a:solidFill>
              </a:rPr>
              <a:t>a table of contents</a:t>
            </a:r>
            <a:endParaRPr lang="ko-KR" altLang="en-US" sz="2000" b="1">
              <a:solidFill>
                <a:schemeClr val="accent6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099331" y="2253393"/>
            <a:ext cx="501316" cy="573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chemeClr val="accent6"/>
                </a:solidFill>
              </a:rPr>
              <a:t>1.</a:t>
            </a:r>
            <a:endParaRPr lang="ko-KR" altLang="en-US" sz="3200" b="1">
              <a:solidFill>
                <a:schemeClr val="accent6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81767" y="2253393"/>
            <a:ext cx="5345768" cy="573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 spc="600">
                <a:solidFill>
                  <a:schemeClr val="accent6"/>
                </a:solidFill>
              </a:rPr>
              <a:t>AI</a:t>
            </a:r>
            <a:r>
              <a:rPr lang="ko-KR" altLang="en-US" sz="3200" b="1" spc="600">
                <a:solidFill>
                  <a:schemeClr val="accent6"/>
                </a:solidFill>
              </a:rPr>
              <a:t> 건물 균열 검사</a:t>
            </a:r>
            <a:endParaRPr lang="ko-KR" altLang="en-US" sz="3200" b="1" spc="600">
              <a:solidFill>
                <a:schemeClr val="accent6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080566" y="3076830"/>
            <a:ext cx="501316" cy="569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chemeClr val="accent6"/>
                </a:solidFill>
              </a:rPr>
              <a:t>2.</a:t>
            </a:r>
            <a:endParaRPr lang="ko-KR" altLang="en-US" sz="3200" b="1">
              <a:solidFill>
                <a:schemeClr val="accent6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981767" y="3076830"/>
            <a:ext cx="4934458" cy="569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 spc="600">
                <a:solidFill>
                  <a:schemeClr val="accent6"/>
                </a:solidFill>
              </a:rPr>
              <a:t>영화 정보 사이트</a:t>
            </a:r>
            <a:endParaRPr lang="ko-KR" altLang="en-US" sz="3200" b="1" spc="600">
              <a:solidFill>
                <a:schemeClr val="accent6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80566" y="3881217"/>
            <a:ext cx="501316" cy="574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chemeClr val="accent6"/>
                </a:solidFill>
              </a:rPr>
              <a:t>3.</a:t>
            </a:r>
            <a:endParaRPr lang="ko-KR" altLang="en-US" sz="3200" b="1">
              <a:solidFill>
                <a:schemeClr val="accent6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981766" y="3881217"/>
            <a:ext cx="3409509" cy="574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 spc="600">
                <a:solidFill>
                  <a:schemeClr val="accent6"/>
                </a:solidFill>
              </a:rPr>
              <a:t>범죄 발생 통계</a:t>
            </a:r>
            <a:endParaRPr lang="ko-KR" altLang="en-US" sz="3200" b="1" spc="600">
              <a:solidFill>
                <a:schemeClr val="accent6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85213" y="4742754"/>
            <a:ext cx="501316" cy="570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chemeClr val="accent6"/>
                </a:solidFill>
              </a:rPr>
              <a:t>4.</a:t>
            </a:r>
            <a:endParaRPr lang="ko-KR" altLang="en-US" sz="3200" b="1">
              <a:solidFill>
                <a:schemeClr val="accent6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1767" y="4742754"/>
            <a:ext cx="4152805" cy="570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 spc="600">
                <a:solidFill>
                  <a:schemeClr val="accent6"/>
                </a:solidFill>
              </a:rPr>
              <a:t>교통 관리 시스템</a:t>
            </a:r>
            <a:endParaRPr lang="ko-KR" altLang="en-US" sz="3200" b="1" spc="600">
              <a:solidFill>
                <a:schemeClr val="accent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 rot="0"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/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017017" y="2505670"/>
            <a:ext cx="2157963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5400" b="1">
                <a:solidFill>
                  <a:schemeClr val="bg1"/>
                </a:solidFill>
                <a:latin typeface="+mj-ea"/>
                <a:ea typeface="+mj-ea"/>
              </a:rPr>
              <a:t>Part 4</a:t>
            </a:r>
            <a:endParaRPr lang="en-US" altLang="ko-KR" sz="54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47035" y="3422159"/>
            <a:ext cx="6345555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6600" b="1">
                <a:solidFill>
                  <a:schemeClr val="bg1"/>
                </a:solidFill>
                <a:latin typeface="+mj-ea"/>
                <a:ea typeface="+mj-ea"/>
              </a:rPr>
              <a:t>교통 관리 시스템</a:t>
            </a:r>
            <a:endParaRPr lang="ko-KR" altLang="en-US" sz="66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직사각형 4"/>
          <p:cNvSpPr/>
          <p:nvPr/>
        </p:nvSpPr>
        <p:spPr>
          <a:xfrm>
            <a:off x="9458036" y="6409459"/>
            <a:ext cx="2733964" cy="429491"/>
          </a:xfrm>
          <a:prstGeom prst="rect">
            <a:avLst/>
          </a:prstGeom>
          <a:solidFill>
            <a:srgbClr val="1a335c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highlight>
                <a:srgbClr val="1a335c"/>
              </a:highlight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966" y="144966"/>
            <a:ext cx="66084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927" y="109284"/>
            <a:ext cx="10429445" cy="698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교통 관리 시스템 </a:t>
            </a:r>
            <a:r>
              <a:rPr lang="en-US" altLang="ko-KR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3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배경</a:t>
            </a:r>
            <a:endParaRPr lang="ko-KR" altLang="en-US" sz="3000" b="1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6" name="직사각형 4"/>
          <p:cNvSpPr/>
          <p:nvPr/>
        </p:nvSpPr>
        <p:spPr>
          <a:xfrm>
            <a:off x="9438986" y="6428509"/>
            <a:ext cx="2733964" cy="42949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7" name="TextBox 14"/>
          <p:cNvSpPr txBox="1"/>
          <p:nvPr/>
        </p:nvSpPr>
        <p:spPr>
          <a:xfrm flipH="1">
            <a:off x="3003658" y="5339918"/>
            <a:ext cx="8349671" cy="118280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lnSpc>
                <a:spcPct val="150000"/>
              </a:lnSpc>
              <a:defRPr/>
            </a:pPr>
            <a:r>
              <a:rPr lang="ko-KR" altLang="en-US" sz="1600"/>
              <a:t>신호체계를 관리하는 경찰을 위한 시스템으로 교차로, 사거리 등 교통량이 집중되는 곳에서 발생되는 </a:t>
            </a:r>
            <a:endParaRPr lang="ko-KR" altLang="en-US" sz="1600"/>
          </a:p>
          <a:p>
            <a:pPr algn="ctr">
              <a:lnSpc>
                <a:spcPct val="150000"/>
              </a:lnSpc>
              <a:defRPr/>
            </a:pPr>
            <a:r>
              <a:rPr lang="ko-KR" altLang="en-US" sz="1600"/>
              <a:t>각종 문제들로 인해 과한 교통체증이 발생되는 곳을 빠르게 확인하고 </a:t>
            </a:r>
            <a:endParaRPr lang="ko-KR" altLang="en-US" sz="1600"/>
          </a:p>
          <a:p>
            <a:pPr algn="ctr">
              <a:lnSpc>
                <a:spcPct val="150000"/>
              </a:lnSpc>
              <a:defRPr/>
            </a:pPr>
            <a:r>
              <a:rPr lang="ko-KR" altLang="en-US" sz="1600"/>
              <a:t>해소할 수 있도록 돕는 시스템을 구축하고자 했습니다.</a:t>
            </a:r>
            <a:endParaRPr lang="ko-KR" altLang="en-US" sz="1600"/>
          </a:p>
        </p:txBody>
      </p:sp>
      <p:sp>
        <p:nvSpPr>
          <p:cNvPr id="48" name="TextBox 14"/>
          <p:cNvSpPr txBox="1"/>
          <p:nvPr/>
        </p:nvSpPr>
        <p:spPr>
          <a:xfrm flipH="1">
            <a:off x="219098" y="5280528"/>
            <a:ext cx="2404227" cy="52322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팀 프로젝트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기간: 202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4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.0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3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. ~ 202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4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.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06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.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9" name="TextBox 14"/>
          <p:cNvSpPr txBox="1"/>
          <p:nvPr/>
        </p:nvSpPr>
        <p:spPr>
          <a:xfrm flipH="1">
            <a:off x="219098" y="5850007"/>
            <a:ext cx="2404227" cy="5965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캡스톤디자인 경진대회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장려상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50" name="그림 2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3936" y="1021918"/>
            <a:ext cx="5722063" cy="3807773"/>
          </a:xfrm>
          <a:prstGeom prst="rect">
            <a:avLst/>
          </a:prstGeom>
        </p:spPr>
      </p:pic>
      <p:pic>
        <p:nvPicPr>
          <p:cNvPr id="61" name=""/>
          <p:cNvPicPr>
            <a:picLocks noChangeAspect="1"/>
          </p:cNvPicPr>
          <p:nvPr/>
        </p:nvPicPr>
        <p:blipFill rotWithShape="1">
          <a:blip r:embed="rId4"/>
          <a:srcRect l="12000" r="9860"/>
          <a:stretch>
            <a:fillRect/>
          </a:stretch>
        </p:blipFill>
        <p:spPr>
          <a:xfrm>
            <a:off x="6269180" y="834062"/>
            <a:ext cx="5382624" cy="41260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966" y="144966"/>
            <a:ext cx="66084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927" y="109284"/>
            <a:ext cx="10429445" cy="698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교통 관리 시스템 </a:t>
            </a:r>
            <a:r>
              <a:rPr lang="en-US" altLang="ko-KR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3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차량 실시간 인식</a:t>
            </a:r>
            <a:endParaRPr lang="ko-KR" altLang="en-US" sz="3000" b="1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3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17495" y="905326"/>
            <a:ext cx="9757010" cy="5488318"/>
          </a:xfrm>
          <a:prstGeom prst="rect">
            <a:avLst/>
          </a:prstGeom>
        </p:spPr>
      </p:pic>
      <p:sp>
        <p:nvSpPr>
          <p:cNvPr id="44" name="직사각형 4"/>
          <p:cNvSpPr/>
          <p:nvPr/>
        </p:nvSpPr>
        <p:spPr>
          <a:xfrm>
            <a:off x="9438986" y="6428509"/>
            <a:ext cx="2733964" cy="42949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5" name="TextBox 14"/>
          <p:cNvSpPr txBox="1"/>
          <p:nvPr/>
        </p:nvSpPr>
        <p:spPr>
          <a:xfrm flipH="1">
            <a:off x="341553" y="6267558"/>
            <a:ext cx="5239575" cy="29807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담당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실시간 영상 출력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6" name="TextBox 14"/>
          <p:cNvSpPr txBox="1"/>
          <p:nvPr/>
        </p:nvSpPr>
        <p:spPr>
          <a:xfrm flipH="1">
            <a:off x="8602828" y="6240977"/>
            <a:ext cx="931173" cy="30079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개발 환경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4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526404" y="6210155"/>
            <a:ext cx="360045" cy="360045"/>
          </a:xfrm>
          <a:prstGeom prst="rect">
            <a:avLst/>
          </a:prstGeom>
        </p:spPr>
      </p:pic>
      <p:pic>
        <p:nvPicPr>
          <p:cNvPr id="5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895441" y="6210155"/>
            <a:ext cx="360045" cy="360045"/>
          </a:xfrm>
          <a:prstGeom prst="rect">
            <a:avLst/>
          </a:prstGeom>
        </p:spPr>
      </p:pic>
      <p:pic>
        <p:nvPicPr>
          <p:cNvPr id="51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259127" y="6210155"/>
            <a:ext cx="360045" cy="360045"/>
          </a:xfrm>
          <a:prstGeom prst="rect">
            <a:avLst/>
          </a:prstGeom>
        </p:spPr>
      </p:pic>
      <p:pic>
        <p:nvPicPr>
          <p:cNvPr id="52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653637" y="6210155"/>
            <a:ext cx="360045" cy="360045"/>
          </a:xfrm>
          <a:prstGeom prst="rect">
            <a:avLst/>
          </a:prstGeom>
        </p:spPr>
      </p:pic>
      <p:pic>
        <p:nvPicPr>
          <p:cNvPr id="53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1025043" y="6223779"/>
            <a:ext cx="360045" cy="360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966" y="144966"/>
            <a:ext cx="66084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927" y="109284"/>
            <a:ext cx="10429445" cy="698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교통 관리 시스템 </a:t>
            </a:r>
            <a:r>
              <a:rPr lang="en-US" altLang="ko-KR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3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교통 데이터 표시</a:t>
            </a:r>
            <a:endParaRPr lang="ko-KR" altLang="en-US" sz="3000" b="1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7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88143" y="943388"/>
            <a:ext cx="10015714" cy="5633838"/>
          </a:xfrm>
          <a:prstGeom prst="rect">
            <a:avLst/>
          </a:prstGeom>
        </p:spPr>
      </p:pic>
      <p:sp>
        <p:nvSpPr>
          <p:cNvPr id="48" name="직사각형 4"/>
          <p:cNvSpPr/>
          <p:nvPr/>
        </p:nvSpPr>
        <p:spPr>
          <a:xfrm>
            <a:off x="9438986" y="6428509"/>
            <a:ext cx="2733964" cy="42949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9" name="TextBox 14"/>
          <p:cNvSpPr txBox="1"/>
          <p:nvPr/>
        </p:nvSpPr>
        <p:spPr>
          <a:xfrm flipH="1">
            <a:off x="341553" y="6267558"/>
            <a:ext cx="5239575" cy="29807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담당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객체 인식 및 객체 학습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51" name="TextBox 14"/>
          <p:cNvSpPr txBox="1"/>
          <p:nvPr/>
        </p:nvSpPr>
        <p:spPr>
          <a:xfrm flipH="1">
            <a:off x="8602828" y="6240977"/>
            <a:ext cx="931173" cy="30079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개발 환경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5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526404" y="6210155"/>
            <a:ext cx="360045" cy="360045"/>
          </a:xfrm>
          <a:prstGeom prst="rect">
            <a:avLst/>
          </a:prstGeom>
        </p:spPr>
      </p:pic>
      <p:pic>
        <p:nvPicPr>
          <p:cNvPr id="5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895441" y="6210155"/>
            <a:ext cx="360045" cy="360045"/>
          </a:xfrm>
          <a:prstGeom prst="rect">
            <a:avLst/>
          </a:prstGeom>
        </p:spPr>
      </p:pic>
      <p:pic>
        <p:nvPicPr>
          <p:cNvPr id="54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259127" y="6210155"/>
            <a:ext cx="360045" cy="360045"/>
          </a:xfrm>
          <a:prstGeom prst="rect">
            <a:avLst/>
          </a:prstGeom>
        </p:spPr>
      </p:pic>
      <p:pic>
        <p:nvPicPr>
          <p:cNvPr id="55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653637" y="6210155"/>
            <a:ext cx="360045" cy="360045"/>
          </a:xfrm>
          <a:prstGeom prst="rect">
            <a:avLst/>
          </a:prstGeom>
        </p:spPr>
      </p:pic>
      <p:pic>
        <p:nvPicPr>
          <p:cNvPr id="56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1025043" y="6223779"/>
            <a:ext cx="360045" cy="360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966" y="573591"/>
            <a:ext cx="66084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927" y="537909"/>
            <a:ext cx="10429445" cy="698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교통 관리 시스템 </a:t>
            </a:r>
            <a:r>
              <a:rPr lang="en-US" altLang="ko-KR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3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리뷰</a:t>
            </a:r>
            <a:endParaRPr lang="ko-KR" altLang="en-US" sz="3000" b="1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7" name="직사각형 4"/>
          <p:cNvSpPr/>
          <p:nvPr/>
        </p:nvSpPr>
        <p:spPr>
          <a:xfrm>
            <a:off x="9438986" y="6428509"/>
            <a:ext cx="2733964" cy="42949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9" name="직사각형 1"/>
          <p:cNvSpPr/>
          <p:nvPr/>
        </p:nvSpPr>
        <p:spPr>
          <a:xfrm>
            <a:off x="241934" y="1968088"/>
            <a:ext cx="11708132" cy="255438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1" i="0" u="none" strike="noStrike" kern="1200" cap="none" spc="0" normalizeH="0" baseline="0" mc:Ignorable="hp" hp:hslEmbossed="0">
                <a:solidFill>
                  <a:srgbClr val="2c75a6"/>
                </a:solidFill>
                <a:cs typeface="Pretendard"/>
              </a:rPr>
              <a:t>차량 종류별 인식이 어려웠고, 웹캠 실시간 영상 표시에도 어려움을 겪었지만 WebSocket을 활용해 해결했습니다. </a:t>
            </a:r>
            <a:endParaRPr xmlns:mc="http://schemas.openxmlformats.org/markup-compatibility/2006" xmlns:hp="http://schemas.haansoft.com/office/presentation/8.0" kumimoji="0" lang="ko-KR" altLang="en-US" sz="3600" b="1" i="0" u="none" strike="noStrike" kern="1200" cap="none" spc="0" normalizeH="0" baseline="0" mc:Ignorable="hp" hp:hslEmbossed="0">
              <a:solidFill>
                <a:srgbClr val="2c75a6"/>
              </a:solidFill>
              <a:cs typeface="Pretendard"/>
            </a:endParaRP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1" i="0" u="none" strike="noStrike" kern="1200" cap="none" spc="0" normalizeH="0" baseline="0" mc:Ignorable="hp" hp:hslEmbossed="0">
                <a:solidFill>
                  <a:srgbClr val="2c75a6"/>
                </a:solidFill>
                <a:cs typeface="Pretendard"/>
              </a:rPr>
              <a:t>이를 통해 전 이중 통신을 배우고 성장할 수 있었습니다.</a:t>
            </a:r>
            <a:endParaRPr xmlns:mc="http://schemas.openxmlformats.org/markup-compatibility/2006" xmlns:hp="http://schemas.haansoft.com/office/presentation/8.0" kumimoji="0" lang="ko-KR" altLang="en-US" sz="3600" b="1" i="0" u="none" strike="noStrike" kern="1200" cap="none" spc="0" normalizeH="0" baseline="0" mc:Ignorable="hp" hp:hslEmbossed="0">
              <a:solidFill>
                <a:srgbClr val="2c75a6"/>
              </a:solidFill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851909" y="2583822"/>
            <a:ext cx="4488180" cy="11004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6600" b="1">
                <a:solidFill>
                  <a:schemeClr val="accent6"/>
                </a:solidFill>
                <a:latin typeface="+mj-ea"/>
                <a:ea typeface="+mj-ea"/>
              </a:rPr>
              <a:t>감사합니다</a:t>
            </a:r>
            <a:r>
              <a:rPr lang="en-US" altLang="ko-KR" sz="6600" b="1">
                <a:solidFill>
                  <a:schemeClr val="accent6"/>
                </a:solidFill>
                <a:latin typeface="+mj-ea"/>
                <a:ea typeface="+mj-ea"/>
              </a:rPr>
              <a:t>.</a:t>
            </a:r>
            <a:endParaRPr lang="en-US" altLang="ko-KR" sz="6600" b="1">
              <a:solidFill>
                <a:schemeClr val="accent6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 rot="0"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/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074725" y="2505670"/>
            <a:ext cx="204254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5400" b="1">
                <a:solidFill>
                  <a:schemeClr val="bg1"/>
                </a:solidFill>
                <a:latin typeface="+mj-ea"/>
                <a:ea typeface="+mj-ea"/>
              </a:rPr>
              <a:t>Part 1</a:t>
            </a:r>
            <a:endParaRPr lang="en-US" altLang="ko-KR" sz="54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94685" y="3429000"/>
            <a:ext cx="5945505" cy="10934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6600" b="1">
                <a:solidFill>
                  <a:schemeClr val="bg1"/>
                </a:solidFill>
                <a:latin typeface="+mj-ea"/>
                <a:ea typeface="+mj-ea"/>
              </a:rPr>
              <a:t>AI </a:t>
            </a:r>
            <a:r>
              <a:rPr lang="ko-KR" altLang="en-US" sz="6600" b="1">
                <a:solidFill>
                  <a:schemeClr val="bg1"/>
                </a:solidFill>
                <a:latin typeface="+mj-ea"/>
                <a:ea typeface="+mj-ea"/>
              </a:rPr>
              <a:t>건물 균열 검사</a:t>
            </a:r>
            <a:endParaRPr lang="ko-KR" altLang="en-US" sz="66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직사각형 4"/>
          <p:cNvSpPr/>
          <p:nvPr/>
        </p:nvSpPr>
        <p:spPr>
          <a:xfrm>
            <a:off x="9458036" y="6409459"/>
            <a:ext cx="2733964" cy="429491"/>
          </a:xfrm>
          <a:prstGeom prst="rect">
            <a:avLst/>
          </a:prstGeom>
          <a:solidFill>
            <a:srgbClr val="1a335c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highlight>
                <a:srgbClr val="1a335c"/>
              </a:highlight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63967" y="1147326"/>
            <a:ext cx="5333195" cy="382212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144966" y="281260"/>
            <a:ext cx="660849" cy="2978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928" y="245578"/>
            <a:ext cx="5567655" cy="695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AI </a:t>
            </a: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건물 균열 검사 </a:t>
            </a:r>
            <a:r>
              <a:rPr lang="en-US" altLang="ko-KR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–</a:t>
            </a: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3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배경 </a:t>
            </a:r>
            <a:endParaRPr lang="ko-KR" altLang="en-US" sz="3000" b="1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4" name="TextBox 14"/>
          <p:cNvSpPr txBox="1"/>
          <p:nvPr/>
        </p:nvSpPr>
        <p:spPr>
          <a:xfrm flipH="1">
            <a:off x="2981507" y="5255099"/>
            <a:ext cx="8436262" cy="11818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defRPr/>
            </a:pPr>
            <a:r>
              <a:rPr xmlns:mc="http://schemas.openxmlformats.org/markup-compatibility/2006" xmlns:hp="http://schemas.haansoft.com/office/presentation/8.0" lang="ko-KR" altLang="en-US" sz="1600" b="0" i="0" u="none" strike="noStrike" mc:Ignorable="hp" hp:hslEmbossed="0">
                <a:solidFill>
                  <a:srgbClr val="000000"/>
                </a:solidFill>
              </a:rPr>
              <a:t>광주 아파트 붕괴사고로 과거 삼풍백화점 등 건물 붕괴 조짐 현상에 대한 문제가 재조명되고 있습니다.</a:t>
            </a:r>
            <a:endParaRPr xmlns:mc="http://schemas.openxmlformats.org/markup-compatibility/2006" xmlns:hp="http://schemas.haansoft.com/office/presentation/8.0" lang="ko-KR" altLang="en-US" sz="1600" b="0" i="0" u="none" strike="noStrike" mc:Ignorable="hp" hp:hslEmbossed="0">
              <a:solidFill>
                <a:srgbClr val="000000"/>
              </a:solidFill>
            </a:endParaRPr>
          </a:p>
          <a:p>
            <a:pPr algn="ctr">
              <a:lnSpc>
                <a:spcPct val="150000"/>
              </a:lnSpc>
              <a:spcBef>
                <a:spcPts val="0"/>
              </a:spcBef>
              <a:defRPr/>
            </a:pPr>
            <a:r>
              <a:rPr xmlns:mc="http://schemas.openxmlformats.org/markup-compatibility/2006" xmlns:hp="http://schemas.haansoft.com/office/presentation/8.0" lang="ko-KR" altLang="en-US" sz="1600" b="0" i="0" u="none" strike="noStrike" mc:Ignorable="hp" hp:hslEmbossed="0">
                <a:solidFill>
                  <a:srgbClr val="000000"/>
                </a:solidFill>
              </a:rPr>
              <a:t>그로 인해 이미 지어진 아파트 등에서 발견된 균열들이 입주민들을 불안에 떨게 하고 있습니다.</a:t>
            </a:r>
            <a:endParaRPr xmlns:mc="http://schemas.openxmlformats.org/markup-compatibility/2006" xmlns:hp="http://schemas.haansoft.com/office/presentation/8.0" lang="ko-KR" altLang="en-US" sz="1600" b="0" i="0" u="none" strike="noStrike" mc:Ignorable="hp" hp:hslEmbossed="0">
              <a:solidFill>
                <a:srgbClr val="000000"/>
              </a:solidFill>
            </a:endParaRPr>
          </a:p>
          <a:p>
            <a:pPr algn="ctr">
              <a:lnSpc>
                <a:spcPct val="150000"/>
              </a:lnSpc>
              <a:spcBef>
                <a:spcPts val="0"/>
              </a:spcBef>
              <a:defRPr/>
            </a:pPr>
            <a:r>
              <a:rPr xmlns:mc="http://schemas.openxmlformats.org/markup-compatibility/2006" xmlns:hp="http://schemas.haansoft.com/office/presentation/8.0" lang="ko-KR" altLang="en-US" sz="1600" b="0" i="0" u="none" strike="noStrike" mc:Ignorable="hp" hp:hslEmbossed="0">
                <a:solidFill>
                  <a:srgbClr val="000000"/>
                </a:solidFill>
              </a:rPr>
              <a:t>균열로 인한 불안을 해소하고 건물의 붕괴 위험을 사전에 점검할 수 있는 프로그램을 개발하게 되었습니다.</a:t>
            </a:r>
            <a:endParaRPr xmlns:mc="http://schemas.openxmlformats.org/markup-compatibility/2006" xmlns:hp="http://schemas.haansoft.com/office/presentation/8.0" lang="ko-KR" altLang="en-US" sz="1600" b="0" i="0" u="none" strike="noStrike" mc:Ignorable="hp" hp:hslEmbossed="0">
              <a:solidFill>
                <a:srgbClr val="000000"/>
              </a:solidFill>
            </a:endParaRPr>
          </a:p>
        </p:txBody>
      </p:sp>
      <p:sp>
        <p:nvSpPr>
          <p:cNvPr id="45" name="TextBox 14"/>
          <p:cNvSpPr txBox="1"/>
          <p:nvPr/>
        </p:nvSpPr>
        <p:spPr>
          <a:xfrm flipH="1">
            <a:off x="219098" y="5280528"/>
            <a:ext cx="24042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</a:rPr>
              <a:t>팀 프로젝트</a:t>
            </a:r>
            <a:endParaRPr kumimoji="0" lang="ko-KR" altLang="en-US" sz="1400" b="0" i="0" u="none" strike="noStrike" kern="1200" cap="none" spc="0" normalizeH="0" baseline="0">
              <a:solidFill>
                <a:srgbClr val="000000"/>
              </a:solidFill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</a:rPr>
              <a:t>기간: 2023.09. ~ 2023.11.</a:t>
            </a:r>
            <a:endParaRPr kumimoji="0" lang="ko-KR" altLang="en-US" sz="1400" b="0" i="0" u="none" strike="noStrike" kern="1200" cap="none" spc="0" normalizeH="0" baseline="0">
              <a:solidFill>
                <a:srgbClr val="0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20039" y="1141933"/>
            <a:ext cx="4443928" cy="382922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540120" y="1875210"/>
            <a:ext cx="4485295" cy="81391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9438986" y="6428509"/>
            <a:ext cx="2733964" cy="429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4"/>
          <p:cNvSpPr txBox="1"/>
          <p:nvPr/>
        </p:nvSpPr>
        <p:spPr>
          <a:xfrm flipH="1">
            <a:off x="219098" y="5850007"/>
            <a:ext cx="2404227" cy="596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</a:rPr>
              <a:t>한전 소프트웨어 경진대회</a:t>
            </a:r>
            <a:endParaRPr kumimoji="0" lang="ko-KR" altLang="en-US" sz="1400" b="0" i="0" u="none" strike="noStrike" kern="1200" cap="none" spc="0" normalizeH="0" baseline="0">
              <a:solidFill>
                <a:srgbClr val="000000"/>
              </a:solidFill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000" b="1">
                <a:solidFill>
                  <a:srgbClr val="000000"/>
                </a:solidFill>
              </a:rPr>
              <a:t>대상</a:t>
            </a:r>
            <a:endParaRPr lang="en-US" altLang="ko-KR" sz="2000" b="1">
              <a:solidFill>
                <a:srgbClr val="0000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966" y="144966"/>
            <a:ext cx="63671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927" y="109284"/>
            <a:ext cx="10429445" cy="698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AI </a:t>
            </a: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건물 균열 검사 </a:t>
            </a:r>
            <a:r>
              <a:rPr lang="en-US" altLang="ko-KR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3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건물균열 검사 및 코멘트 요청</a:t>
            </a:r>
            <a:endParaRPr lang="ko-KR" altLang="en-US" sz="3000" b="1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92100" y="1060802"/>
            <a:ext cx="8407801" cy="473639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438986" y="6428509"/>
            <a:ext cx="2733964" cy="429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14"/>
          <p:cNvSpPr txBox="1"/>
          <p:nvPr/>
        </p:nvSpPr>
        <p:spPr>
          <a:xfrm flipH="1">
            <a:off x="341553" y="6267558"/>
            <a:ext cx="5394633" cy="293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담당</a:t>
            </a:r>
            <a:r>
              <a:rPr lang="en-US" altLang="ko-KR" sz="140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:</a:t>
            </a:r>
            <a:r>
              <a:rPr lang="ko-KR" altLang="en-US" sz="140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메인페이지</a:t>
            </a:r>
            <a:r>
              <a:rPr lang="en-US" altLang="ko-KR" sz="140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,</a:t>
            </a:r>
            <a:r>
              <a:rPr lang="ko-KR" altLang="en-US" sz="140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검사 기록</a:t>
            </a:r>
            <a:r>
              <a:rPr lang="en-US" altLang="ko-KR" sz="140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,</a:t>
            </a:r>
            <a:r>
              <a:rPr lang="ko-KR" altLang="en-US" sz="140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마이페이지 및 회원가입</a:t>
            </a:r>
            <a:r>
              <a:rPr lang="en-US" altLang="ko-KR" sz="140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,</a:t>
            </a:r>
            <a:r>
              <a:rPr lang="ko-KR" altLang="en-US" sz="140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로그인</a:t>
            </a:r>
            <a:endParaRPr lang="ko-KR" altLang="en-US" sz="140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7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2054" y="6210155"/>
            <a:ext cx="360045" cy="360045"/>
          </a:xfrm>
          <a:prstGeom prst="rect">
            <a:avLst/>
          </a:prstGeom>
        </p:spPr>
      </p:pic>
      <p:pic>
        <p:nvPicPr>
          <p:cNvPr id="7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381091" y="6210155"/>
            <a:ext cx="360045" cy="360045"/>
          </a:xfrm>
          <a:prstGeom prst="rect">
            <a:avLst/>
          </a:prstGeom>
        </p:spPr>
      </p:pic>
      <p:pic>
        <p:nvPicPr>
          <p:cNvPr id="72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744777" y="6210155"/>
            <a:ext cx="360045" cy="360045"/>
          </a:xfrm>
          <a:prstGeom prst="rect">
            <a:avLst/>
          </a:prstGeom>
        </p:spPr>
      </p:pic>
      <p:pic>
        <p:nvPicPr>
          <p:cNvPr id="73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971067" y="6210155"/>
            <a:ext cx="360045" cy="360045"/>
          </a:xfrm>
          <a:prstGeom prst="rect">
            <a:avLst/>
          </a:prstGeom>
        </p:spPr>
      </p:pic>
      <p:pic>
        <p:nvPicPr>
          <p:cNvPr id="74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571901" y="6210155"/>
            <a:ext cx="360045" cy="360045"/>
          </a:xfrm>
          <a:prstGeom prst="rect">
            <a:avLst/>
          </a:prstGeom>
        </p:spPr>
      </p:pic>
      <p:pic>
        <p:nvPicPr>
          <p:cNvPr id="75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139287" y="6210155"/>
            <a:ext cx="360045" cy="360045"/>
          </a:xfrm>
          <a:prstGeom prst="rect">
            <a:avLst/>
          </a:prstGeom>
        </p:spPr>
      </p:pic>
      <p:sp>
        <p:nvSpPr>
          <p:cNvPr id="76" name="TextBox 14"/>
          <p:cNvSpPr txBox="1"/>
          <p:nvPr/>
        </p:nvSpPr>
        <p:spPr>
          <a:xfrm flipH="1">
            <a:off x="8050378" y="6240977"/>
            <a:ext cx="931173" cy="30079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개발 환경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4"/>
          <p:cNvSpPr/>
          <p:nvPr/>
        </p:nvSpPr>
        <p:spPr>
          <a:xfrm>
            <a:off x="9438986" y="6428509"/>
            <a:ext cx="2733964" cy="42949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966" y="144966"/>
            <a:ext cx="63671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927" y="109284"/>
            <a:ext cx="10429445" cy="698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AI </a:t>
            </a: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건물 균열 검사 </a:t>
            </a:r>
            <a:r>
              <a:rPr lang="en-US" altLang="ko-KR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3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전문가 코멘트 작성</a:t>
            </a:r>
            <a:endParaRPr lang="ko-KR" altLang="en-US" sz="3000" b="1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89126" y="1059127"/>
            <a:ext cx="8413750" cy="4739746"/>
          </a:xfrm>
          <a:prstGeom prst="rect">
            <a:avLst/>
          </a:prstGeom>
        </p:spPr>
      </p:pic>
      <p:sp>
        <p:nvSpPr>
          <p:cNvPr id="54" name="TextBox 14"/>
          <p:cNvSpPr txBox="1"/>
          <p:nvPr/>
        </p:nvSpPr>
        <p:spPr>
          <a:xfrm flipH="1">
            <a:off x="341553" y="6267558"/>
            <a:ext cx="5239575" cy="29807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담당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: 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전문가 코멘트 작성 및 관리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7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2054" y="6210155"/>
            <a:ext cx="360045" cy="360045"/>
          </a:xfrm>
          <a:prstGeom prst="rect">
            <a:avLst/>
          </a:prstGeom>
        </p:spPr>
      </p:pic>
      <p:pic>
        <p:nvPicPr>
          <p:cNvPr id="7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381091" y="6210155"/>
            <a:ext cx="360045" cy="360045"/>
          </a:xfrm>
          <a:prstGeom prst="rect">
            <a:avLst/>
          </a:prstGeom>
        </p:spPr>
      </p:pic>
      <p:pic>
        <p:nvPicPr>
          <p:cNvPr id="7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744777" y="6210155"/>
            <a:ext cx="360045" cy="360045"/>
          </a:xfrm>
          <a:prstGeom prst="rect">
            <a:avLst/>
          </a:prstGeom>
        </p:spPr>
      </p:pic>
      <p:pic>
        <p:nvPicPr>
          <p:cNvPr id="79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971067" y="6210155"/>
            <a:ext cx="360045" cy="360045"/>
          </a:xfrm>
          <a:prstGeom prst="rect">
            <a:avLst/>
          </a:prstGeom>
        </p:spPr>
      </p:pic>
      <p:pic>
        <p:nvPicPr>
          <p:cNvPr id="80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571901" y="6210155"/>
            <a:ext cx="360045" cy="360045"/>
          </a:xfrm>
          <a:prstGeom prst="rect">
            <a:avLst/>
          </a:prstGeom>
        </p:spPr>
      </p:pic>
      <p:pic>
        <p:nvPicPr>
          <p:cNvPr id="81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139287" y="6210155"/>
            <a:ext cx="360045" cy="360045"/>
          </a:xfrm>
          <a:prstGeom prst="rect">
            <a:avLst/>
          </a:prstGeom>
        </p:spPr>
      </p:pic>
      <p:sp>
        <p:nvSpPr>
          <p:cNvPr id="82" name="TextBox 14"/>
          <p:cNvSpPr txBox="1"/>
          <p:nvPr/>
        </p:nvSpPr>
        <p:spPr>
          <a:xfrm flipH="1">
            <a:off x="8050378" y="6240977"/>
            <a:ext cx="931173" cy="30079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개발 환경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4"/>
          <p:cNvSpPr/>
          <p:nvPr/>
        </p:nvSpPr>
        <p:spPr>
          <a:xfrm>
            <a:off x="9438986" y="6428509"/>
            <a:ext cx="2733964" cy="42949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966" y="144966"/>
            <a:ext cx="63671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927" y="109284"/>
            <a:ext cx="10429445" cy="698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AI </a:t>
            </a: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건물 균열 검사 </a:t>
            </a:r>
            <a:r>
              <a:rPr lang="en-US" altLang="ko-KR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3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전문가 평가</a:t>
            </a:r>
            <a:endParaRPr lang="ko-KR" altLang="en-US" sz="3000" b="1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75745" y="1034735"/>
            <a:ext cx="8579048" cy="4832863"/>
          </a:xfrm>
          <a:prstGeom prst="rect">
            <a:avLst/>
          </a:prstGeom>
        </p:spPr>
      </p:pic>
      <p:sp>
        <p:nvSpPr>
          <p:cNvPr id="56" name="TextBox 14"/>
          <p:cNvSpPr txBox="1"/>
          <p:nvPr/>
        </p:nvSpPr>
        <p:spPr>
          <a:xfrm flipH="1">
            <a:off x="341553" y="6267558"/>
            <a:ext cx="5239575" cy="29807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담당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코드 파일 통합 및 관리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6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2054" y="6210155"/>
            <a:ext cx="360045" cy="360045"/>
          </a:xfrm>
          <a:prstGeom prst="rect">
            <a:avLst/>
          </a:prstGeom>
        </p:spPr>
      </p:pic>
      <p:pic>
        <p:nvPicPr>
          <p:cNvPr id="6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381091" y="6210155"/>
            <a:ext cx="360045" cy="360045"/>
          </a:xfrm>
          <a:prstGeom prst="rect">
            <a:avLst/>
          </a:prstGeom>
        </p:spPr>
      </p:pic>
      <p:pic>
        <p:nvPicPr>
          <p:cNvPr id="67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744777" y="6210155"/>
            <a:ext cx="360045" cy="360045"/>
          </a:xfrm>
          <a:prstGeom prst="rect">
            <a:avLst/>
          </a:prstGeom>
        </p:spPr>
      </p:pic>
      <p:pic>
        <p:nvPicPr>
          <p:cNvPr id="68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971067" y="6210155"/>
            <a:ext cx="360045" cy="360045"/>
          </a:xfrm>
          <a:prstGeom prst="rect">
            <a:avLst/>
          </a:prstGeom>
        </p:spPr>
      </p:pic>
      <p:pic>
        <p:nvPicPr>
          <p:cNvPr id="69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571901" y="6210155"/>
            <a:ext cx="360045" cy="360045"/>
          </a:xfrm>
          <a:prstGeom prst="rect">
            <a:avLst/>
          </a:prstGeom>
        </p:spPr>
      </p:pic>
      <p:pic>
        <p:nvPicPr>
          <p:cNvPr id="70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139287" y="6210155"/>
            <a:ext cx="360045" cy="360045"/>
          </a:xfrm>
          <a:prstGeom prst="rect">
            <a:avLst/>
          </a:prstGeom>
        </p:spPr>
      </p:pic>
      <p:sp>
        <p:nvSpPr>
          <p:cNvPr id="71" name="TextBox 14"/>
          <p:cNvSpPr txBox="1"/>
          <p:nvPr/>
        </p:nvSpPr>
        <p:spPr>
          <a:xfrm flipH="1">
            <a:off x="8050378" y="6240977"/>
            <a:ext cx="931173" cy="30079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개발 환경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1934" y="1710914"/>
            <a:ext cx="11708132" cy="3383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3600" b="1">
                <a:solidFill>
                  <a:schemeClr val="accent2">
                    <a:lumMod val="50000"/>
                  </a:schemeClr>
                </a:solidFill>
                <a:cs typeface="Pretendard"/>
              </a:rPr>
              <a:t>팀원 간 소통 부족으로 변수명과 작성 방식이 달라 파일 통합이</a:t>
            </a:r>
            <a:endParaRPr lang="ko-KR" altLang="en-US" sz="3600" b="1">
              <a:solidFill>
                <a:schemeClr val="accent2">
                  <a:lumMod val="50000"/>
                </a:schemeClr>
              </a:solidFill>
              <a:cs typeface="Pretendard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3600" b="1">
                <a:solidFill>
                  <a:schemeClr val="accent2">
                    <a:lumMod val="50000"/>
                  </a:schemeClr>
                </a:solidFill>
                <a:cs typeface="Pretendard"/>
              </a:rPr>
              <a:t>어려웠지만, 카멜 방식 등 규칙을 정해 해결했습니다. </a:t>
            </a:r>
            <a:endParaRPr lang="ko-KR" altLang="en-US" sz="3600" b="1">
              <a:solidFill>
                <a:schemeClr val="accent2">
                  <a:lumMod val="50000"/>
                </a:schemeClr>
              </a:solidFill>
              <a:cs typeface="Pretendard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3600" b="1">
                <a:solidFill>
                  <a:schemeClr val="accent2">
                    <a:lumMod val="50000"/>
                  </a:schemeClr>
                </a:solidFill>
                <a:cs typeface="Pretendard"/>
              </a:rPr>
              <a:t>이를 통해 초기 협의를 통한 작성 규칙 설정의 </a:t>
            </a:r>
            <a:endParaRPr lang="ko-KR" altLang="en-US" sz="3600" b="1">
              <a:solidFill>
                <a:schemeClr val="accent2">
                  <a:lumMod val="50000"/>
                </a:schemeClr>
              </a:solidFill>
              <a:cs typeface="Pretendard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3600" b="1">
                <a:solidFill>
                  <a:schemeClr val="accent2">
                    <a:lumMod val="50000"/>
                  </a:schemeClr>
                </a:solidFill>
                <a:cs typeface="Pretendard"/>
              </a:rPr>
              <a:t>중요성을 깨달았습니다.</a:t>
            </a:r>
            <a:endParaRPr lang="ko-KR" altLang="en-US" sz="3600" b="1">
              <a:solidFill>
                <a:schemeClr val="accent2">
                  <a:lumMod val="50000"/>
                </a:schemeClr>
              </a:solidFill>
              <a:cs typeface="Pretendard"/>
            </a:endParaRPr>
          </a:p>
        </p:txBody>
      </p:sp>
      <p:sp>
        <p:nvSpPr>
          <p:cNvPr id="8" name="TextBox 2"/>
          <p:cNvSpPr txBox="1"/>
          <p:nvPr/>
        </p:nvSpPr>
        <p:spPr>
          <a:xfrm>
            <a:off x="144966" y="681310"/>
            <a:ext cx="660849" cy="29786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Pretendard"/>
                <a:ea typeface="Pretendard"/>
                <a:cs typeface="Pretendard"/>
              </a:rPr>
              <a:t>Part 1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40404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854928" y="645628"/>
            <a:ext cx="5567655" cy="69549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000" b="1" i="0" u="none" strike="noStrike" kern="1200" cap="none" spc="-300" normalizeH="0" baseline="0" mc:Ignorable="hp" hp:hslEmbossed="0">
                <a:solidFill>
                  <a:srgbClr val="262626"/>
                </a:solidFill>
                <a:latin typeface="Pretendard ExtraBold"/>
                <a:ea typeface="Pretendard ExtraBold"/>
              </a:rPr>
              <a:t>AI </a:t>
            </a:r>
            <a:r>
              <a:rPr xmlns:mc="http://schemas.openxmlformats.org/markup-compatibility/2006" xmlns:hp="http://schemas.haansoft.com/office/presentation/8.0" kumimoji="0" lang="ko-KR" altLang="en-US" sz="4000" b="1" i="0" u="none" strike="noStrike" kern="1200" cap="none" spc="-300" normalizeH="0" baseline="0" mc:Ignorable="hp" hp:hslEmbossed="0">
                <a:solidFill>
                  <a:srgbClr val="262626"/>
                </a:solidFill>
                <a:latin typeface="Pretendard ExtraBold"/>
                <a:ea typeface="Pretendard ExtraBold"/>
              </a:rPr>
              <a:t>건물 균열 검사 </a:t>
            </a:r>
            <a:r>
              <a:rPr xmlns:mc="http://schemas.openxmlformats.org/markup-compatibility/2006" xmlns:hp="http://schemas.haansoft.com/office/presentation/8.0" kumimoji="0" lang="en-US" altLang="ko-KR" sz="4000" b="1" i="0" u="none" strike="noStrike" kern="1200" cap="none" spc="-300" normalizeH="0" baseline="0" mc:Ignorable="hp" hp:hslEmbossed="0">
                <a:solidFill>
                  <a:srgbClr val="262626"/>
                </a:solidFill>
                <a:latin typeface="Pretendard ExtraBold"/>
                <a:ea typeface="Pretendard ExtraBold"/>
              </a:rPr>
              <a:t>–</a:t>
            </a:r>
            <a:r>
              <a:rPr xmlns:mc="http://schemas.openxmlformats.org/markup-compatibility/2006" xmlns:hp="http://schemas.haansoft.com/office/presentation/8.0" kumimoji="0" lang="ko-KR" altLang="en-US" sz="4000" b="1" i="0" u="none" strike="noStrike" kern="1200" cap="none" spc="-300" normalizeH="0" baseline="0" mc:Ignorable="hp" hp:hslEmbossed="0">
                <a:solidFill>
                  <a:srgbClr val="262626"/>
                </a:solidFill>
                <a:latin typeface="Pretendard ExtraBold"/>
                <a:ea typeface="Pretendard ExtraBold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-300" normalizeH="0" baseline="0" mc:Ignorable="hp" hp:hslEmbossed="0">
                <a:solidFill>
                  <a:srgbClr val="262626"/>
                </a:solidFill>
                <a:latin typeface="Pretendard ExtraBold"/>
                <a:ea typeface="Pretendard ExtraBold"/>
              </a:rPr>
              <a:t>리뷰 </a:t>
            </a:r>
            <a:endParaRPr xmlns:mc="http://schemas.openxmlformats.org/markup-compatibility/2006" xmlns:hp="http://schemas.haansoft.com/office/presentation/8.0" kumimoji="0" lang="ko-KR" altLang="en-US" sz="3000" b="1" i="0" u="none" strike="noStrike" kern="1200" cap="none" spc="-300" normalizeH="0" baseline="0" mc:Ignorable="hp" hp:hslEmbossed="0">
              <a:solidFill>
                <a:srgbClr val="262626"/>
              </a:solidFill>
              <a:latin typeface="Pretendard ExtraBold"/>
              <a:ea typeface="Pretendard ExtraBold"/>
            </a:endParaRPr>
          </a:p>
        </p:txBody>
      </p:sp>
      <p:sp>
        <p:nvSpPr>
          <p:cNvPr id="10" name="직사각형 4"/>
          <p:cNvSpPr/>
          <p:nvPr/>
        </p:nvSpPr>
        <p:spPr>
          <a:xfrm>
            <a:off x="9438986" y="6428509"/>
            <a:ext cx="2733964" cy="42949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 rot="0"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/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026635" y="2505670"/>
            <a:ext cx="213872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5400" b="1">
                <a:solidFill>
                  <a:schemeClr val="bg1"/>
                </a:solidFill>
                <a:latin typeface="+mj-ea"/>
                <a:ea typeface="+mj-ea"/>
              </a:rPr>
              <a:t>Part 2</a:t>
            </a:r>
            <a:endParaRPr lang="en-US" altLang="ko-KR" sz="54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47035" y="3422159"/>
            <a:ext cx="6345555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6600" b="1">
                <a:solidFill>
                  <a:schemeClr val="bg1"/>
                </a:solidFill>
                <a:latin typeface="+mj-ea"/>
                <a:ea typeface="+mj-ea"/>
              </a:rPr>
              <a:t>영화 정보 사이트</a:t>
            </a:r>
            <a:endParaRPr lang="ko-KR" altLang="en-US" sz="66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직사각형 4"/>
          <p:cNvSpPr/>
          <p:nvPr/>
        </p:nvSpPr>
        <p:spPr>
          <a:xfrm>
            <a:off x="9458036" y="6409459"/>
            <a:ext cx="2733964" cy="429491"/>
          </a:xfrm>
          <a:prstGeom prst="rect">
            <a:avLst/>
          </a:prstGeom>
          <a:solidFill>
            <a:srgbClr val="1a335c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highlight>
                <a:srgbClr val="1a335c"/>
              </a:highlight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빙하_기상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4c6d4"/>
      </a:accent1>
      <a:accent2>
        <a:srgbClr val="b7d7ec"/>
      </a:accent2>
      <a:accent3>
        <a:srgbClr val="72b2e3"/>
      </a:accent3>
      <a:accent4>
        <a:srgbClr val="6393cf"/>
      </a:accent4>
      <a:accent5>
        <a:srgbClr val="1c658e"/>
      </a:accent5>
      <a:accent6>
        <a:srgbClr val="1a335c"/>
      </a:accent6>
      <a:hlink>
        <a:srgbClr val="262626"/>
      </a:hlink>
      <a:folHlink>
        <a:srgbClr val="262626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Override1.xml><?xml version="1.0" encoding="utf-8"?>
<a:themeOverrid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>
  <a:clrScheme name="빙하_기상학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b4c6d4"/>
    </a:accent1>
    <a:accent2>
      <a:srgbClr val="b7d7ec"/>
    </a:accent2>
    <a:accent3>
      <a:srgbClr val="72b2e3"/>
    </a:accent3>
    <a:accent4>
      <a:srgbClr val="6393cf"/>
    </a:accent4>
    <a:accent5>
      <a:srgbClr val="1c658e"/>
    </a:accent5>
    <a:accent6>
      <a:srgbClr val="1a335c"/>
    </a:accent6>
    <a:hlink>
      <a:srgbClr val="262626"/>
    </a:hlink>
    <a:folHlink>
      <a:srgbClr val="262626"/>
    </a:folHlink>
  </a:clrScheme>
</a:themeOverrid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541</ep:Words>
  <ep:PresentationFormat>와이드스크린</ep:PresentationFormat>
  <ep:Paragraphs>112</ep:Paragraphs>
  <ep:Slides>25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ep:HeadingPairs>
  <ep:TitlesOfParts>
    <vt:vector size="26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2022-08-02T00:37:12.000</dcterms:created>
  <dc:creator>Yu Saebyeol</dc:creator>
  <cp:lastModifiedBy>yun</cp:lastModifiedBy>
  <dcterms:modified xsi:type="dcterms:W3CDTF">2025-03-03T12:05:14.774</dcterms:modified>
  <cp:revision>220</cp:revision>
  <dc:title>PowerPoint 프레젠테이션</dc:title>
  <cp:version/>
</cp:coreProperties>
</file>